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</p:sldMasterIdLst>
  <p:notesMasterIdLst>
    <p:notesMasterId r:id="rId30"/>
  </p:notesMasterIdLst>
  <p:sldIdLst>
    <p:sldId id="310" r:id="rId2"/>
    <p:sldId id="288" r:id="rId3"/>
    <p:sldId id="395" r:id="rId4"/>
    <p:sldId id="379" r:id="rId5"/>
    <p:sldId id="364" r:id="rId6"/>
    <p:sldId id="365" r:id="rId7"/>
    <p:sldId id="401" r:id="rId8"/>
    <p:sldId id="368" r:id="rId9"/>
    <p:sldId id="371" r:id="rId10"/>
    <p:sldId id="413" r:id="rId11"/>
    <p:sldId id="403" r:id="rId12"/>
    <p:sldId id="402" r:id="rId13"/>
    <p:sldId id="420" r:id="rId14"/>
    <p:sldId id="384" r:id="rId15"/>
    <p:sldId id="415" r:id="rId16"/>
    <p:sldId id="416" r:id="rId17"/>
    <p:sldId id="417" r:id="rId18"/>
    <p:sldId id="418" r:id="rId19"/>
    <p:sldId id="419" r:id="rId20"/>
    <p:sldId id="425" r:id="rId21"/>
    <p:sldId id="423" r:id="rId22"/>
    <p:sldId id="410" r:id="rId23"/>
    <p:sldId id="396" r:id="rId24"/>
    <p:sldId id="409" r:id="rId25"/>
    <p:sldId id="397" r:id="rId26"/>
    <p:sldId id="424" r:id="rId27"/>
    <p:sldId id="421" r:id="rId28"/>
    <p:sldId id="42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4660"/>
  </p:normalViewPr>
  <p:slideViewPr>
    <p:cSldViewPr snapToGrid="0">
      <p:cViewPr>
        <p:scale>
          <a:sx n="66" d="100"/>
          <a:sy n="66" d="100"/>
        </p:scale>
        <p:origin x="811" y="528"/>
      </p:cViewPr>
      <p:guideLst>
        <p:guide orient="horz" pos="2205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69F64-EF70-4103-A4FD-8B7F22764AFF}" type="datetimeFigureOut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FA44DF-C2EB-4C01-B66C-2DC165A720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451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2414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4227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7600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3627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7090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782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286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6908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164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4313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0935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2_제목 및 내용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81197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142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78148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040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289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408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366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9991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937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77234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7250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9797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47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238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24062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302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1408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4625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4464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717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B9B38-F560-4835-ADA5-BB3DA7E9341F}" type="datetimeFigureOut">
              <a:rPr lang="ko-KR" altLang="en-US" smtClean="0"/>
              <a:t>2018-10-24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E92A0-AFAA-4B27-BF21-322C8CE03B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6987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  <p:sldLayoutId id="2147483840" r:id="rId20"/>
    <p:sldLayoutId id="2147483845" r:id="rId21"/>
    <p:sldLayoutId id="2147483846" r:id="rId22"/>
    <p:sldLayoutId id="2147483651" r:id="rId23"/>
    <p:sldLayoutId id="2147483847" r:id="rId24"/>
    <p:sldLayoutId id="2147483848" r:id="rId2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5" Type="http://schemas.openxmlformats.org/officeDocument/2006/relationships/slide" Target="slide1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Relationship Id="rId4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lawfam/ebs011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3C43F-08F5-4C3A-900D-3FEB000F525C}"/>
              </a:ext>
            </a:extLst>
          </p:cNvPr>
          <p:cNvSpPr txBox="1"/>
          <p:nvPr/>
        </p:nvSpPr>
        <p:spPr>
          <a:xfrm>
            <a:off x="2073956" y="1454736"/>
            <a:ext cx="81483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프로젝트</a:t>
            </a:r>
            <a:r>
              <a:rPr lang="en-US" altLang="ko-KR" sz="36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청소년 </a:t>
            </a:r>
            <a:r>
              <a:rPr lang="ko-KR" altLang="en-US" sz="3600" dirty="0" err="1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낙태율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감소를 위한 </a:t>
            </a:r>
            <a:endParaRPr lang="en-US" altLang="ko-KR" sz="3600" dirty="0" smtClean="0">
              <a:solidFill>
                <a:schemeClr val="bg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algn="ctr"/>
            <a:r>
              <a:rPr lang="ko-KR" altLang="en-US" sz="3600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콘돔 </a:t>
            </a:r>
            <a:r>
              <a:rPr lang="ko-KR" altLang="en-US" sz="3600" dirty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자판기 최적 위치 선정</a:t>
            </a:r>
            <a:r>
              <a:rPr lang="ko-KR" altLang="en-US" sz="36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B920968-CFDF-4BD0-AC6C-17274661958D}"/>
              </a:ext>
            </a:extLst>
          </p:cNvPr>
          <p:cNvCxnSpPr/>
          <p:nvPr/>
        </p:nvCxnSpPr>
        <p:spPr>
          <a:xfrm>
            <a:off x="-3496" y="2054901"/>
            <a:ext cx="415490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08235AC-7943-4733-A16B-4726A530E5BF}"/>
              </a:ext>
            </a:extLst>
          </p:cNvPr>
          <p:cNvSpPr txBox="1"/>
          <p:nvPr/>
        </p:nvSpPr>
        <p:spPr>
          <a:xfrm>
            <a:off x="7684316" y="6177684"/>
            <a:ext cx="2015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2018.10.23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1419062"/>
              </p:ext>
            </p:extLst>
          </p:nvPr>
        </p:nvGraphicFramePr>
        <p:xfrm>
          <a:off x="7684317" y="4863828"/>
          <a:ext cx="436227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0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38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5</a:t>
                      </a:r>
                      <a:r>
                        <a:rPr lang="ko-KR" altLang="en-US" sz="18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조 </a:t>
                      </a:r>
                      <a:endParaRPr lang="ko-KR" altLang="en-US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비즈니스 분야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양선희</a:t>
                      </a:r>
                      <a:r>
                        <a:rPr lang="ko-KR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sz="1800" b="1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장주희</a:t>
                      </a:r>
                      <a:endParaRPr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통계 분야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김지성(조장)</a:t>
                      </a:r>
                      <a:endParaRPr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>
                          <a:solidFill>
                            <a:schemeClr val="tx1"/>
                          </a:solidFill>
                        </a:rPr>
                        <a:t>IT </a:t>
                      </a:r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분야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kern="120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  <a:cs typeface="+mn-cs"/>
                        </a:rPr>
                        <a:t>임도균</a:t>
                      </a:r>
                      <a:endParaRPr sz="18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HY헤드라인M" panose="02030600000101010101" pitchFamily="18" charset="-127"/>
                        <a:ea typeface="HY헤드라인M" panose="02030600000101010101" pitchFamily="18" charset="-127"/>
                        <a:cs typeface="+mn-cs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97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381725" y="257352"/>
            <a:ext cx="3312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콘돔 자판기 사업이란</a:t>
            </a:r>
            <a:r>
              <a:rPr lang="en-US" altLang="ko-KR" sz="2400" b="1" dirty="0" smtClean="0"/>
              <a:t>?</a:t>
            </a:r>
            <a:endParaRPr lang="ko-KR" altLang="en-US" sz="2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7847" t="8950"/>
          <a:stretch/>
        </p:blipFill>
        <p:spPr>
          <a:xfrm>
            <a:off x="8408050" y="1587042"/>
            <a:ext cx="3386928" cy="4533763"/>
          </a:xfrm>
          <a:prstGeom prst="rect">
            <a:avLst/>
          </a:prstGeom>
        </p:spPr>
      </p:pic>
      <p:pic>
        <p:nvPicPr>
          <p:cNvPr id="1026" name="Picture 2" descr="http://52.78.55.11/wp-content/uploads/2017/11/frenchlet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108" y="1686204"/>
            <a:ext cx="3257657" cy="325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2748" y="1319491"/>
            <a:ext cx="8894801" cy="4801314"/>
          </a:xfrm>
          <a:prstGeom prst="rect">
            <a:avLst/>
          </a:prstGeom>
          <a:solidFill>
            <a:schemeClr val="bg1">
              <a:alpha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주최자 </a:t>
            </a:r>
            <a:r>
              <a:rPr lang="en-US" altLang="ko-KR" dirty="0"/>
              <a:t>:  (</a:t>
            </a:r>
            <a:r>
              <a:rPr lang="ko-KR" altLang="en-US" dirty="0"/>
              <a:t>주</a:t>
            </a:r>
            <a:r>
              <a:rPr lang="en-US" altLang="ko-KR" dirty="0"/>
              <a:t>)</a:t>
            </a:r>
            <a:r>
              <a:rPr lang="ko-KR" altLang="en-US" dirty="0" err="1"/>
              <a:t>인스팅터스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이브앤아담</a:t>
            </a:r>
            <a:endParaRPr lang="ko-KR" altLang="en-US" dirty="0"/>
          </a:p>
          <a:p>
            <a:r>
              <a:rPr lang="ko-KR" altLang="en-US" dirty="0"/>
              <a:t>대표</a:t>
            </a:r>
            <a:r>
              <a:rPr lang="en-US" altLang="ko-KR" dirty="0"/>
              <a:t>: </a:t>
            </a:r>
            <a:r>
              <a:rPr lang="ko-KR" altLang="en-US" dirty="0" err="1"/>
              <a:t>성민현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박진아  </a:t>
            </a:r>
          </a:p>
          <a:p>
            <a:r>
              <a:rPr lang="ko-KR" altLang="en-US" dirty="0"/>
              <a:t>주소</a:t>
            </a:r>
            <a:r>
              <a:rPr lang="en-US" altLang="ko-KR" dirty="0"/>
              <a:t>: </a:t>
            </a:r>
            <a:r>
              <a:rPr lang="ko-KR" altLang="en-US" dirty="0"/>
              <a:t>서울특별시 중구 청구로</a:t>
            </a:r>
            <a:r>
              <a:rPr lang="en-US" altLang="ko-KR" dirty="0"/>
              <a:t>4</a:t>
            </a:r>
            <a:r>
              <a:rPr lang="ko-KR" altLang="en-US" dirty="0"/>
              <a:t>길 </a:t>
            </a:r>
            <a:r>
              <a:rPr lang="en-US" altLang="ko-KR" dirty="0"/>
              <a:t>57, 2</a:t>
            </a:r>
            <a:r>
              <a:rPr lang="ko-KR" altLang="en-US" dirty="0"/>
              <a:t>층 </a:t>
            </a:r>
            <a:r>
              <a:rPr lang="en-US" altLang="ko-KR" dirty="0"/>
              <a:t>(</a:t>
            </a:r>
            <a:r>
              <a:rPr lang="ko-KR" altLang="en-US" dirty="0"/>
              <a:t>신당동</a:t>
            </a:r>
            <a:r>
              <a:rPr lang="en-US" altLang="ko-KR" dirty="0"/>
              <a:t>,</a:t>
            </a:r>
            <a:r>
              <a:rPr lang="ko-KR" altLang="en-US" dirty="0" err="1"/>
              <a:t>청암빌딩</a:t>
            </a:r>
            <a:r>
              <a:rPr lang="en-US" altLang="ko-KR" dirty="0"/>
              <a:t>) / </a:t>
            </a:r>
            <a:r>
              <a:rPr lang="ko-KR" altLang="en-US" dirty="0"/>
              <a:t>서울특별시 동대문구 서울시립대로</a:t>
            </a:r>
            <a:r>
              <a:rPr lang="en-US" altLang="ko-KR" dirty="0"/>
              <a:t>2</a:t>
            </a:r>
            <a:r>
              <a:rPr lang="ko-KR" altLang="en-US" dirty="0"/>
              <a:t>길 </a:t>
            </a:r>
            <a:r>
              <a:rPr lang="en-US" altLang="ko-KR" dirty="0"/>
              <a:t>22-7, 1</a:t>
            </a:r>
            <a:r>
              <a:rPr lang="ko-KR" altLang="en-US" dirty="0"/>
              <a:t>층</a:t>
            </a:r>
          </a:p>
          <a:p>
            <a:r>
              <a:rPr lang="ko-KR" altLang="en-US" dirty="0"/>
              <a:t>설립일 </a:t>
            </a:r>
            <a:r>
              <a:rPr lang="en-US" altLang="ko-KR" dirty="0"/>
              <a:t>: 2015 02 24 (</a:t>
            </a:r>
            <a:r>
              <a:rPr lang="ko-KR" altLang="en-US" dirty="0"/>
              <a:t>아마도 </a:t>
            </a:r>
            <a:r>
              <a:rPr lang="ko-KR" altLang="en-US" dirty="0" err="1"/>
              <a:t>대표인듯</a:t>
            </a:r>
            <a:r>
              <a:rPr lang="en-US" altLang="ko-KR" dirty="0"/>
              <a:t>...) </a:t>
            </a:r>
          </a:p>
          <a:p>
            <a:r>
              <a:rPr lang="ko-KR" altLang="en-US" dirty="0"/>
              <a:t>트위터 </a:t>
            </a:r>
            <a:r>
              <a:rPr lang="en-US" altLang="ko-KR" dirty="0"/>
              <a:t>: https://twitter.com/evecondoms</a:t>
            </a:r>
          </a:p>
          <a:p>
            <a:r>
              <a:rPr lang="ko-KR" altLang="en-US" dirty="0"/>
              <a:t>사이트 </a:t>
            </a:r>
            <a:r>
              <a:rPr lang="en-US" altLang="ko-KR" dirty="0"/>
              <a:t>: https://www.evecondoms.com</a:t>
            </a:r>
          </a:p>
          <a:p>
            <a:r>
              <a:rPr lang="ko-KR" altLang="en-US" dirty="0" smtClean="0"/>
              <a:t>주요 </a:t>
            </a:r>
            <a:r>
              <a:rPr lang="ko-KR" altLang="en-US" dirty="0"/>
              <a:t>사업 </a:t>
            </a:r>
            <a:r>
              <a:rPr lang="en-US" altLang="ko-KR" dirty="0"/>
              <a:t>: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온라인콘돔쇼핑몰</a:t>
            </a:r>
            <a:r>
              <a:rPr lang="en-US" altLang="ko-KR" dirty="0"/>
              <a:t> </a:t>
            </a:r>
            <a:r>
              <a:rPr lang="ko-KR" altLang="en-US" dirty="0" smtClean="0"/>
              <a:t>부끄럽지 않아요</a:t>
            </a:r>
            <a:r>
              <a:rPr lang="en-US" altLang="ko-KR" dirty="0" smtClean="0"/>
              <a:t>!’, ‘</a:t>
            </a:r>
            <a:r>
              <a:rPr lang="ko-KR" altLang="en-US" dirty="0" smtClean="0"/>
              <a:t>서울시 </a:t>
            </a:r>
            <a:r>
              <a:rPr lang="ko-KR" altLang="en-US" dirty="0"/>
              <a:t>청소년 콘돔 </a:t>
            </a:r>
            <a:r>
              <a:rPr lang="ko-KR" altLang="en-US" dirty="0" smtClean="0"/>
              <a:t>자판기</a:t>
            </a:r>
            <a:r>
              <a:rPr lang="en-US" altLang="ko-KR" dirty="0" smtClean="0"/>
              <a:t>(pilot)’</a:t>
            </a:r>
            <a:r>
              <a:rPr lang="ko-KR" altLang="en-US" dirty="0" smtClean="0"/>
              <a:t> </a:t>
            </a:r>
            <a:endParaRPr lang="ko-KR" altLang="en-US" dirty="0"/>
          </a:p>
          <a:p>
            <a:r>
              <a:rPr lang="en-US" altLang="ko-KR" dirty="0" smtClean="0"/>
              <a:t>‘17</a:t>
            </a:r>
            <a:r>
              <a:rPr lang="ko-KR" altLang="en-US" dirty="0"/>
              <a:t>년부터 청소년 콘돔 자판기를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. </a:t>
            </a:r>
            <a:r>
              <a:rPr lang="ko-KR" altLang="en-US" dirty="0"/>
              <a:t>청소년의 콘돔 사용에 대한 캠페인 </a:t>
            </a:r>
            <a:r>
              <a:rPr lang="ko-KR" altLang="en-US" dirty="0" smtClean="0"/>
              <a:t>진행</a:t>
            </a:r>
            <a:r>
              <a:rPr lang="en-US" altLang="ko-KR" dirty="0" smtClean="0"/>
              <a:t> </a:t>
            </a:r>
          </a:p>
          <a:p>
            <a:r>
              <a:rPr lang="ko-KR" altLang="en-US" dirty="0" smtClean="0"/>
              <a:t>수익은 </a:t>
            </a:r>
            <a:r>
              <a:rPr lang="ko-KR" altLang="en-US" dirty="0"/>
              <a:t>보건복지시설에 </a:t>
            </a:r>
            <a:r>
              <a:rPr lang="ko-KR" altLang="en-US" dirty="0" smtClean="0"/>
              <a:t>순환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endParaRPr lang="ko-KR" altLang="en-US" dirty="0"/>
          </a:p>
          <a:p>
            <a:r>
              <a:rPr lang="ko-KR" altLang="en-US" dirty="0"/>
              <a:t>서울시에서는 </a:t>
            </a:r>
            <a:r>
              <a:rPr lang="en-US" altLang="ko-KR" dirty="0"/>
              <a:t>4</a:t>
            </a:r>
            <a:r>
              <a:rPr lang="ko-KR" altLang="en-US" dirty="0"/>
              <a:t>군데 위치 </a:t>
            </a:r>
          </a:p>
          <a:p>
            <a:r>
              <a:rPr lang="ko-KR" altLang="en-US" dirty="0"/>
              <a:t>관악구 </a:t>
            </a:r>
            <a:r>
              <a:rPr lang="en-US" altLang="ko-KR" dirty="0"/>
              <a:t>/ </a:t>
            </a:r>
            <a:r>
              <a:rPr lang="ko-KR" altLang="en-US" dirty="0"/>
              <a:t>책방 달리</a:t>
            </a:r>
            <a:r>
              <a:rPr lang="en-US" altLang="ko-KR" dirty="0"/>
              <a:t>, </a:t>
            </a:r>
            <a:r>
              <a:rPr lang="ko-KR" altLang="en-US" dirty="0"/>
              <a:t>봄</a:t>
            </a:r>
          </a:p>
          <a:p>
            <a:r>
              <a:rPr lang="ko-KR" altLang="en-US" dirty="0"/>
              <a:t>동작구 </a:t>
            </a:r>
            <a:r>
              <a:rPr lang="en-US" altLang="ko-KR" dirty="0"/>
              <a:t>/ </a:t>
            </a:r>
            <a:r>
              <a:rPr lang="ko-KR" altLang="en-US" dirty="0"/>
              <a:t>십대여성일시지원센터 나무 </a:t>
            </a:r>
            <a:r>
              <a:rPr lang="en-US" altLang="ko-KR" dirty="0"/>
              <a:t>/ http://joeunsesang.org/namu</a:t>
            </a:r>
          </a:p>
          <a:p>
            <a:r>
              <a:rPr lang="ko-KR" altLang="en-US" dirty="0"/>
              <a:t>용산구 </a:t>
            </a:r>
            <a:r>
              <a:rPr lang="en-US" altLang="ko-KR" dirty="0"/>
              <a:t>/ </a:t>
            </a:r>
            <a:r>
              <a:rPr lang="ko-KR" altLang="en-US" dirty="0"/>
              <a:t>서울시립용산 청소년일시쉼터</a:t>
            </a:r>
          </a:p>
          <a:p>
            <a:r>
              <a:rPr lang="ko-KR" altLang="en-US" dirty="0"/>
              <a:t>마포구 </a:t>
            </a:r>
            <a:r>
              <a:rPr lang="en-US" altLang="ko-KR" dirty="0"/>
              <a:t>/ </a:t>
            </a:r>
            <a:r>
              <a:rPr lang="ko-KR" altLang="en-US" dirty="0"/>
              <a:t>서울시립 청소녀건강센터 </a:t>
            </a:r>
            <a:r>
              <a:rPr lang="ko-KR" altLang="en-US" dirty="0" err="1"/>
              <a:t>나는봄</a:t>
            </a:r>
            <a:endParaRPr lang="ko-KR" altLang="en-US" dirty="0"/>
          </a:p>
          <a:p>
            <a:r>
              <a:rPr lang="ko-KR" altLang="en-US" dirty="0"/>
              <a:t>서울특별시 서초구 </a:t>
            </a:r>
            <a:r>
              <a:rPr lang="ko-KR" altLang="en-US" dirty="0" err="1"/>
              <a:t>사평대로</a:t>
            </a:r>
            <a:r>
              <a:rPr lang="en-US" altLang="ko-KR" dirty="0"/>
              <a:t>55</a:t>
            </a:r>
            <a:r>
              <a:rPr lang="ko-KR" altLang="en-US" dirty="0"/>
              <a:t>길 </a:t>
            </a:r>
            <a:r>
              <a:rPr lang="en-US" altLang="ko-KR" dirty="0"/>
              <a:t>10 </a:t>
            </a:r>
            <a:r>
              <a:rPr lang="ko-KR" altLang="en-US" dirty="0" err="1"/>
              <a:t>오스팟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789" y="357891"/>
            <a:ext cx="1752600" cy="1095375"/>
          </a:xfrm>
          <a:prstGeom prst="rect">
            <a:avLst/>
          </a:prstGeom>
        </p:spPr>
      </p:pic>
      <p:sp>
        <p:nvSpPr>
          <p:cNvPr id="19" name="실행 단추: 뒤로 또는 이전 18">
            <a:hlinkClick r:id="" action="ppaction://hlinkshowjump?jump=previousslide" highlightClick="1"/>
          </p:cNvPr>
          <p:cNvSpPr/>
          <p:nvPr/>
        </p:nvSpPr>
        <p:spPr>
          <a:xfrm>
            <a:off x="10845478" y="1145894"/>
            <a:ext cx="358816" cy="307372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rcRect t="4025" r="37098" b="1884"/>
          <a:stretch/>
        </p:blipFill>
        <p:spPr>
          <a:xfrm>
            <a:off x="8061372" y="4201289"/>
            <a:ext cx="2040142" cy="218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4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61144" y="1651609"/>
            <a:ext cx="10547111" cy="326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15~19</a:t>
            </a:r>
            <a:r>
              <a:rPr lang="ko-KR" altLang="en-US" sz="2000" dirty="0" smtClean="0"/>
              <a:t>세 여성 </a:t>
            </a:r>
            <a:r>
              <a:rPr lang="ko-KR" altLang="en-US" sz="2000" dirty="0" smtClean="0"/>
              <a:t>출산 및 </a:t>
            </a:r>
            <a:r>
              <a:rPr lang="ko-KR" altLang="en-US" sz="2000" dirty="0" smtClean="0"/>
              <a:t>유</a:t>
            </a:r>
            <a:r>
              <a:rPr lang="ko-KR" altLang="en-US" sz="2000" dirty="0" smtClean="0"/>
              <a:t>동 인구수</a:t>
            </a:r>
            <a:endParaRPr lang="en-US" altLang="ko-KR" sz="20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학교 수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중학교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고등학교</a:t>
            </a:r>
            <a:r>
              <a:rPr lang="en-US" altLang="ko-KR" sz="2000" dirty="0" smtClean="0"/>
              <a:t>), </a:t>
            </a:r>
            <a:r>
              <a:rPr lang="ko-KR" altLang="en-US" sz="2000" dirty="0" smtClean="0"/>
              <a:t>학생 </a:t>
            </a:r>
            <a:r>
              <a:rPr lang="ko-KR" altLang="en-US" sz="2000" dirty="0"/>
              <a:t>수 </a:t>
            </a:r>
            <a:r>
              <a:rPr lang="en-US" altLang="ko-KR" sz="2000" dirty="0"/>
              <a:t>(</a:t>
            </a:r>
            <a:r>
              <a:rPr lang="ko-KR" altLang="en-US" sz="2000" dirty="0"/>
              <a:t>중</a:t>
            </a:r>
            <a:r>
              <a:rPr lang="en-US" altLang="ko-KR" sz="2000" dirty="0"/>
              <a:t>~</a:t>
            </a:r>
            <a:r>
              <a:rPr lang="ko-KR" altLang="en-US" sz="2000" dirty="0"/>
              <a:t>고등학교 </a:t>
            </a:r>
            <a:r>
              <a:rPr lang="en-US" altLang="ko-KR" sz="2000" dirty="0"/>
              <a:t>2</a:t>
            </a:r>
            <a:r>
              <a:rPr lang="ko-KR" altLang="en-US" sz="2000" dirty="0"/>
              <a:t>학년</a:t>
            </a:r>
            <a:r>
              <a:rPr lang="en-US" altLang="ko-KR" sz="2000" dirty="0" smtClean="0"/>
              <a:t>) &lt;1&gt;</a:t>
            </a:r>
            <a:endParaRPr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/>
              <a:t>청소년 성범죄 발생이 빈번한 주요 상권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주점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노래방</a:t>
            </a:r>
            <a:r>
              <a:rPr lang="en-US" altLang="ko-KR" sz="2000" dirty="0" smtClean="0"/>
              <a:t>, PC</a:t>
            </a:r>
            <a:r>
              <a:rPr lang="ko-KR" altLang="en-US" sz="2000" dirty="0" smtClean="0"/>
              <a:t>방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편의점</a:t>
            </a:r>
            <a:r>
              <a:rPr lang="en-US" altLang="ko-KR" sz="2000" dirty="0" smtClean="0"/>
              <a:t>) &lt;2&gt; </a:t>
            </a:r>
            <a:r>
              <a:rPr lang="ko-KR" altLang="en-US" sz="2000" dirty="0" smtClean="0"/>
              <a:t> </a:t>
            </a:r>
            <a:endParaRPr lang="en-US" altLang="ko-KR" sz="20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2000" dirty="0" smtClean="0"/>
              <a:t>경찰 </a:t>
            </a:r>
            <a:r>
              <a:rPr lang="ko-KR" altLang="ko-KR" sz="2000" dirty="0"/>
              <a:t>통계</a:t>
            </a:r>
            <a:r>
              <a:rPr lang="en-US" altLang="ko-KR" sz="2000" dirty="0"/>
              <a:t> </a:t>
            </a:r>
            <a:r>
              <a:rPr lang="ko-KR" altLang="ko-KR" sz="2000" dirty="0" smtClean="0"/>
              <a:t>(경찰청</a:t>
            </a:r>
            <a:r>
              <a:rPr lang="ko-KR" altLang="ko-KR" sz="2000" dirty="0"/>
              <a:t>, 경찰서, 파출소, 치안센터)</a:t>
            </a:r>
            <a:endParaRPr lang="en-US" altLang="ko-KR" sz="2000" dirty="0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/>
              <a:t>성폭력 범죄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청소년 강간 건수</a:t>
            </a:r>
            <a:r>
              <a:rPr lang="en-US" altLang="ko-KR" sz="20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</a:rPr>
              <a:t>0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세 영아 </a:t>
            </a: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사망률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smtClean="0">
                <a:solidFill>
                  <a:schemeClr val="bg1">
                    <a:lumMod val="50000"/>
                  </a:schemeClr>
                </a:solidFill>
              </a:rPr>
              <a:t>기초생활수급 </a:t>
            </a:r>
            <a:endParaRPr lang="en-US" altLang="ko-KR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214103" y="868602"/>
            <a:ext cx="11082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데이터 탐색 </a:t>
            </a:r>
            <a:r>
              <a:rPr lang="en-US" altLang="ko-KR" sz="2400" b="1" dirty="0"/>
              <a:t>-</a:t>
            </a:r>
            <a:r>
              <a:rPr lang="ko-KR" altLang="en-US" sz="2400" b="1" dirty="0" smtClean="0"/>
              <a:t>문헌</a:t>
            </a:r>
            <a:r>
              <a:rPr lang="en-US" altLang="ko-KR" sz="2400" b="1" dirty="0"/>
              <a:t>reference</a:t>
            </a:r>
            <a:r>
              <a:rPr lang="ko-KR" altLang="en-US" sz="2400" b="1" dirty="0"/>
              <a:t>로 </a:t>
            </a:r>
            <a:r>
              <a:rPr lang="en-US" altLang="ko-KR" sz="2400" b="1" dirty="0"/>
              <a:t>target</a:t>
            </a:r>
            <a:r>
              <a:rPr lang="ko-KR" altLang="en-US" sz="2400" b="1" dirty="0"/>
              <a:t>과 연관이 있는 변수 </a:t>
            </a:r>
            <a:r>
              <a:rPr lang="ko-KR" altLang="en-US" sz="2400" b="1" dirty="0" smtClean="0"/>
              <a:t>추출</a:t>
            </a:r>
            <a:endParaRPr lang="ko-KR" altLang="en-US" sz="2400" b="1" dirty="0"/>
          </a:p>
        </p:txBody>
      </p:sp>
      <p:sp>
        <p:nvSpPr>
          <p:cNvPr id="9" name="직사각형 8"/>
          <p:cNvSpPr/>
          <p:nvPr/>
        </p:nvSpPr>
        <p:spPr>
          <a:xfrm>
            <a:off x="942041" y="1767012"/>
            <a:ext cx="10204380" cy="2266008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102755" y="6126480"/>
            <a:ext cx="1165236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1978" y="6199965"/>
            <a:ext cx="1148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1,2 [</a:t>
            </a:r>
            <a:r>
              <a:rPr lang="ko-KR" altLang="en-US" sz="1000" dirty="0" err="1" smtClean="0"/>
              <a:t>마부작침</a:t>
            </a:r>
            <a:r>
              <a:rPr lang="en-US" altLang="ko-KR" sz="1000" dirty="0" smtClean="0"/>
              <a:t>] 2014~2016 </a:t>
            </a:r>
            <a:r>
              <a:rPr lang="ko-KR" altLang="en-US" sz="1000" dirty="0" smtClean="0"/>
              <a:t>전국 범죄 데이터 조사결과에 따르면</a:t>
            </a:r>
            <a:r>
              <a:rPr lang="en-US" altLang="ko-KR" sz="1000" dirty="0" smtClean="0"/>
              <a:t>, </a:t>
            </a:r>
            <a:r>
              <a:rPr lang="ko-KR" altLang="en-US" sz="1000" dirty="0"/>
              <a:t>성범죄 관계 </a:t>
            </a:r>
            <a:r>
              <a:rPr lang="ko-KR" altLang="en-US" sz="1000" dirty="0" smtClean="0"/>
              <a:t>지수는 인구밀도</a:t>
            </a:r>
            <a:r>
              <a:rPr lang="ko-KR" altLang="en-US" sz="1000" dirty="0"/>
              <a:t>와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음주의 순으로 가장 높게 나타남</a:t>
            </a:r>
            <a:r>
              <a:rPr lang="en-US" altLang="ko-KR" sz="1000" dirty="0" smtClean="0"/>
              <a:t>. https</a:t>
            </a:r>
            <a:r>
              <a:rPr lang="en-US" altLang="ko-KR" sz="1000" dirty="0"/>
              <a:t>://news.sbs.co.kr/news/endPage.do?news_id=N1004078665&amp;oaid=N1004078664&amp;plink=TEXT&amp;cooper=SBSNEWSEND</a:t>
            </a:r>
            <a:endParaRPr lang="ko-KR" altLang="en-US" sz="10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5580827" cy="646331"/>
            <a:chOff x="-31489" y="18355"/>
            <a:chExt cx="5580827" cy="646331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5734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74762" y="18355"/>
              <a:ext cx="54745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02. </a:t>
              </a:r>
              <a:r>
                <a:rPr lang="ko-KR" altLang="en-US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데이터 분석</a:t>
              </a:r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(Tailoring)</a:t>
              </a:r>
              <a:endPara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494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95355" y="860608"/>
            <a:ext cx="11252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/>
              <a:t>데이터의 탐색적 분석 </a:t>
            </a:r>
            <a:r>
              <a:rPr lang="en-US" altLang="ko-KR" sz="2400" b="1" dirty="0" smtClean="0"/>
              <a:t>-</a:t>
            </a:r>
            <a:r>
              <a:rPr lang="ko-KR" altLang="en-US" sz="2400" b="1" dirty="0" smtClean="0"/>
              <a:t>변수의 </a:t>
            </a:r>
            <a:r>
              <a:rPr lang="en-US" altLang="ko-KR" sz="2400" b="1" dirty="0"/>
              <a:t>Raw</a:t>
            </a:r>
            <a:r>
              <a:rPr lang="ko-KR" altLang="en-US" sz="2400" b="1" dirty="0"/>
              <a:t>데이터 패턴을 </a:t>
            </a:r>
            <a:r>
              <a:rPr lang="ko-KR" altLang="en-US" sz="2400" b="1" dirty="0" smtClean="0"/>
              <a:t>분석하여 가중치 </a:t>
            </a:r>
            <a:r>
              <a:rPr lang="ko-KR" altLang="en-US" sz="2400" b="1" dirty="0"/>
              <a:t>부여</a:t>
            </a:r>
            <a:endParaRPr lang="en-US" altLang="ko-KR" sz="2400" b="1" dirty="0"/>
          </a:p>
        </p:txBody>
      </p:sp>
      <p:grpSp>
        <p:nvGrpSpPr>
          <p:cNvPr id="10" name="그룹 9"/>
          <p:cNvGrpSpPr/>
          <p:nvPr/>
        </p:nvGrpSpPr>
        <p:grpSpPr>
          <a:xfrm>
            <a:off x="907331" y="1590479"/>
            <a:ext cx="9197367" cy="4463080"/>
            <a:chOff x="1127251" y="2080000"/>
            <a:chExt cx="8900160" cy="4419394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l="3933" t="2614" r="4195"/>
            <a:stretch/>
          </p:blipFill>
          <p:spPr>
            <a:xfrm>
              <a:off x="1127251" y="2080000"/>
              <a:ext cx="8900160" cy="4419394"/>
            </a:xfrm>
            <a:prstGeom prst="rect">
              <a:avLst/>
            </a:prstGeom>
          </p:spPr>
        </p:pic>
        <p:sp>
          <p:nvSpPr>
            <p:cNvPr id="20" name="직사각형 19"/>
            <p:cNvSpPr/>
            <p:nvPr/>
          </p:nvSpPr>
          <p:spPr>
            <a:xfrm>
              <a:off x="1713992" y="2291118"/>
              <a:ext cx="6896099" cy="16460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713992" y="3098105"/>
              <a:ext cx="6896099" cy="15009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713992" y="3758268"/>
              <a:ext cx="6896099" cy="13231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713992" y="4551700"/>
              <a:ext cx="6896099" cy="15923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713992" y="5353318"/>
              <a:ext cx="6896099" cy="18698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0349691" y="1526685"/>
            <a:ext cx="1098519" cy="276999"/>
            <a:chOff x="10708682" y="2009856"/>
            <a:chExt cx="1098519" cy="276999"/>
          </a:xfrm>
        </p:grpSpPr>
        <p:sp>
          <p:nvSpPr>
            <p:cNvPr id="3" name="TextBox 2"/>
            <p:cNvSpPr txBox="1"/>
            <p:nvPr/>
          </p:nvSpPr>
          <p:spPr>
            <a:xfrm>
              <a:off x="10952480" y="2009856"/>
              <a:ext cx="8547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/>
                <a:t>위기 지역</a:t>
              </a:r>
              <a:endParaRPr lang="ko-KR" altLang="en-US" sz="1200" b="1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0708682" y="2090002"/>
              <a:ext cx="236531" cy="11670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3737786" y="6394515"/>
            <a:ext cx="7592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※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데이터의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</a:rPr>
              <a:t>신빈성을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재확인하기 위하여 </a:t>
            </a:r>
            <a:r>
              <a:rPr lang="en-US" altLang="ko-KR" sz="1400" b="1" dirty="0">
                <a:solidFill>
                  <a:schemeClr val="bg1">
                    <a:lumMod val="50000"/>
                  </a:schemeClr>
                </a:solidFill>
              </a:rPr>
              <a:t>R</a:t>
            </a:r>
            <a:r>
              <a:rPr lang="ko-KR" altLang="en-US" sz="1400" b="1" dirty="0">
                <a:solidFill>
                  <a:schemeClr val="bg1">
                    <a:lumMod val="50000"/>
                  </a:schemeClr>
                </a:solidFill>
              </a:rPr>
              <a:t>로 재분석을 해보니 유사한 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결과가 나타났음</a:t>
            </a:r>
            <a:r>
              <a:rPr lang="en-US" altLang="ko-KR" sz="1400" b="1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altLang="ko-KR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실행 단추: 앞으로 또는 다음 8">
            <a:hlinkClick r:id="rId3" action="ppaction://hlinksldjump" highlightClick="1"/>
          </p:cNvPr>
          <p:cNvSpPr/>
          <p:nvPr/>
        </p:nvSpPr>
        <p:spPr>
          <a:xfrm>
            <a:off x="11413668" y="6346638"/>
            <a:ext cx="341452" cy="35860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0247783" y="2546673"/>
            <a:ext cx="194421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개 부별로 </a:t>
            </a:r>
            <a:endParaRPr lang="en-US" altLang="ko-K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강서구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노원구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관악구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강동구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서대문구가 비교적 높게 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나타남  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5580827" cy="646331"/>
            <a:chOff x="-31489" y="18355"/>
            <a:chExt cx="5580827" cy="646331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5734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74762" y="18355"/>
              <a:ext cx="54745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02. </a:t>
              </a:r>
              <a:r>
                <a:rPr lang="ko-KR" altLang="en-US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데이터 분석</a:t>
              </a:r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(Tailoring)</a:t>
              </a:r>
              <a:endPara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58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14426" y="960684"/>
            <a:ext cx="999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시각화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요약 </a:t>
            </a:r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데이터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분석 데이터를 기반으로 시각화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&lt;Python </a:t>
            </a:r>
            <a:r>
              <a:rPr lang="en-US" altLang="ko-KR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Barplot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24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69" y="1663426"/>
            <a:ext cx="10471080" cy="472247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025352" y="1718347"/>
            <a:ext cx="39937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개 부별로 강서구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노원구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관악구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강동구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서대문구 순으로 높게 나타남  </a:t>
            </a:r>
            <a:endParaRPr lang="ko-KR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5580827" cy="646331"/>
            <a:chOff x="-31489" y="18355"/>
            <a:chExt cx="5580827" cy="646331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5734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74762" y="18355"/>
              <a:ext cx="54745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02. </a:t>
              </a:r>
              <a:r>
                <a:rPr lang="ko-KR" altLang="en-US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데이터 분석</a:t>
              </a:r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(Tailoring)</a:t>
              </a:r>
              <a:endPara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257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14426" y="960684"/>
            <a:ext cx="111449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시각화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요약 데이터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분석 데이터를 기반으로 시각화 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QGIS&gt;</a:t>
            </a:r>
            <a:endParaRPr lang="en-US" altLang="ko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277496" y="2087679"/>
            <a:ext cx="4170552" cy="4029419"/>
            <a:chOff x="846766" y="2104427"/>
            <a:chExt cx="4527172" cy="437397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/>
            <a:srcRect b="17636"/>
            <a:stretch/>
          </p:blipFill>
          <p:spPr>
            <a:xfrm>
              <a:off x="846766" y="2104427"/>
              <a:ext cx="4259870" cy="4141507"/>
            </a:xfrm>
            <a:prstGeom prst="rect">
              <a:avLst/>
            </a:prstGeom>
          </p:spPr>
        </p:pic>
        <p:sp>
          <p:nvSpPr>
            <p:cNvPr id="13" name="타원 12"/>
            <p:cNvSpPr/>
            <p:nvPr/>
          </p:nvSpPr>
          <p:spPr>
            <a:xfrm>
              <a:off x="3711407" y="2755207"/>
              <a:ext cx="560242" cy="55958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1223446" y="3828616"/>
              <a:ext cx="655872" cy="718304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4407525" y="3972793"/>
              <a:ext cx="573928" cy="637238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2370376" y="5256973"/>
              <a:ext cx="650464" cy="58418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/>
            <p:cNvSpPr/>
            <p:nvPr/>
          </p:nvSpPr>
          <p:spPr>
            <a:xfrm>
              <a:off x="2370376" y="3742275"/>
              <a:ext cx="420964" cy="461037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/>
            <a:srcRect t="91776"/>
            <a:stretch/>
          </p:blipFill>
          <p:spPr>
            <a:xfrm>
              <a:off x="846766" y="6135510"/>
              <a:ext cx="4527172" cy="342887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408" y="2121188"/>
            <a:ext cx="4568262" cy="370399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372526" y="1718347"/>
            <a:ext cx="307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10</a:t>
            </a:r>
            <a:r>
              <a:rPr lang="ko-KR" altLang="en-US" b="1" dirty="0" smtClean="0"/>
              <a:t>대 유동인구 및 주요 상권</a:t>
            </a:r>
            <a:endParaRPr lang="en-US" altLang="ko-KR" b="1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2421833" y="1728314"/>
            <a:ext cx="2779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구별 가중치 순위</a:t>
            </a:r>
            <a:endParaRPr lang="en-US" altLang="ko-KR" b="1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6240904" y="5937032"/>
            <a:ext cx="5088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</a:rPr>
              <a:t>☞ </a:t>
            </a:r>
            <a:r>
              <a:rPr lang="en-US" altLang="ko-KR" b="1" dirty="0" smtClean="0">
                <a:solidFill>
                  <a:srgbClr val="FF0000"/>
                </a:solidFill>
              </a:rPr>
              <a:t>10</a:t>
            </a:r>
            <a:r>
              <a:rPr lang="ko-KR" altLang="en-US" b="1" dirty="0" smtClean="0">
                <a:solidFill>
                  <a:srgbClr val="FF0000"/>
                </a:solidFill>
              </a:rPr>
              <a:t>대 유동인구</a:t>
            </a:r>
            <a:r>
              <a:rPr lang="en-US" altLang="ko-KR" b="1" dirty="0" smtClean="0">
                <a:solidFill>
                  <a:srgbClr val="FF0000"/>
                </a:solidFill>
              </a:rPr>
              <a:t>,</a:t>
            </a:r>
            <a:r>
              <a:rPr lang="ko-KR" altLang="en-US" b="1" dirty="0" smtClean="0">
                <a:solidFill>
                  <a:srgbClr val="FF0000"/>
                </a:solidFill>
              </a:rPr>
              <a:t> 청소년 상권</a:t>
            </a:r>
            <a:r>
              <a:rPr lang="en-US" altLang="ko-KR" b="1" dirty="0" smtClean="0">
                <a:solidFill>
                  <a:srgbClr val="FF0000"/>
                </a:solidFill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</a:rPr>
              <a:t>성범죄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변수 등 </a:t>
            </a:r>
            <a:endParaRPr lang="en-US" altLang="ko-KR" b="1" dirty="0" smtClean="0">
              <a:solidFill>
                <a:srgbClr val="FF0000"/>
              </a:solidFill>
            </a:endParaRPr>
          </a:p>
          <a:p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주요 변수들의 상호 상관관계가 높게 나타남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25407" y="33981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vs</a:t>
            </a:r>
            <a:endParaRPr lang="ko-KR" altLang="en-US" b="1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5580827" cy="646331"/>
            <a:chOff x="-31489" y="18355"/>
            <a:chExt cx="5580827" cy="646331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5734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74762" y="18355"/>
              <a:ext cx="54745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02. </a:t>
              </a:r>
              <a:r>
                <a:rPr lang="ko-KR" altLang="en-US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데이터 분석</a:t>
              </a:r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(Tailoring)</a:t>
              </a:r>
              <a:endPara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244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805680" y="1145877"/>
            <a:ext cx="6667182" cy="5628451"/>
            <a:chOff x="3599488" y="214538"/>
            <a:chExt cx="7632848" cy="6443668"/>
          </a:xfrm>
        </p:grpSpPr>
        <p:pic>
          <p:nvPicPr>
            <p:cNvPr id="1026" name="Picture 2" descr="C:\Users\user\Documents\카카오톡 받은 파일\자판기_입지\강서구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9488" y="214538"/>
              <a:ext cx="7632848" cy="6443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Users\user\Desktop\자판기일러스트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2788" y="3958954"/>
              <a:ext cx="467000" cy="756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44418" y="913052"/>
            <a:ext cx="11476760" cy="830997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경찰서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소녀돌봄약국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ko-K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대 유동인구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상권 밀집지역</a:t>
            </a:r>
            <a:r>
              <a:rPr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학군 분포 요인 등을 고려해 최적 입지 </a:t>
            </a:r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선정</a:t>
            </a:r>
            <a:endParaRPr lang="en-US" altLang="ko-KR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605772" y="2218506"/>
            <a:ext cx="1203984" cy="567184"/>
          </a:xfrm>
          <a:prstGeom prst="roundRect">
            <a:avLst>
              <a:gd name="adj" fmla="val 28571"/>
            </a:avLst>
          </a:prstGeom>
          <a:gradFill flip="none"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81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강서구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최적위치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9181782" y="1328550"/>
            <a:ext cx="2739396" cy="861774"/>
            <a:chOff x="823754" y="4924554"/>
            <a:chExt cx="6181388" cy="1366223"/>
          </a:xfrm>
        </p:grpSpPr>
        <p:sp>
          <p:nvSpPr>
            <p:cNvPr id="3" name="직사각형 2"/>
            <p:cNvSpPr/>
            <p:nvPr/>
          </p:nvSpPr>
          <p:spPr>
            <a:xfrm>
              <a:off x="1136463" y="4924554"/>
              <a:ext cx="5868679" cy="1366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상권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400m</a:t>
              </a:r>
            </a:p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학교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260m</a:t>
              </a:r>
            </a:p>
            <a:p>
              <a:r>
                <a:rPr lang="ko-KR" altLang="en-US" sz="1000" dirty="0" err="1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치안시설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240m</a:t>
              </a:r>
            </a:p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시범사업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약국 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240m</a:t>
              </a:r>
            </a:p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유동인구 </a:t>
              </a:r>
              <a:r>
                <a:rPr lang="ko-KR" altLang="en-US" sz="10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측정지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400m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32606" y="5279772"/>
              <a:ext cx="254964" cy="79905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832606" y="5511026"/>
              <a:ext cx="254964" cy="9266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828180" y="5044722"/>
              <a:ext cx="254964" cy="92666"/>
            </a:xfrm>
            <a:prstGeom prst="rect">
              <a:avLst/>
            </a:prstGeom>
            <a:solidFill>
              <a:srgbClr val="FFFF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32606" y="6023826"/>
              <a:ext cx="254964" cy="92666"/>
            </a:xfrm>
            <a:prstGeom prst="rect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23754" y="5758982"/>
              <a:ext cx="254964" cy="926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1971040" y="2218506"/>
            <a:ext cx="343408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강서구 </a:t>
            </a:r>
            <a:r>
              <a:rPr lang="ko-KR" altLang="en-US" dirty="0" smtClean="0"/>
              <a:t>발음어린이공원</a:t>
            </a:r>
            <a:r>
              <a:rPr lang="ko-KR" altLang="en-US" dirty="0"/>
              <a:t>, </a:t>
            </a:r>
            <a:r>
              <a:rPr lang="ko-KR" altLang="en-US" dirty="0" err="1" smtClean="0"/>
              <a:t>내츄럴아파트</a:t>
            </a:r>
            <a:r>
              <a:rPr lang="ko-KR" altLang="en-US" dirty="0" smtClean="0"/>
              <a:t> </a:t>
            </a:r>
            <a:r>
              <a:rPr lang="ko-KR" altLang="en-US" dirty="0"/>
              <a:t>부근</a:t>
            </a:r>
          </a:p>
          <a:p>
            <a:endParaRPr lang="ko-KR" altLang="en-US" dirty="0"/>
          </a:p>
          <a:p>
            <a:r>
              <a:rPr lang="ko-KR" altLang="en-US" dirty="0" err="1"/>
              <a:t>인근시설</a:t>
            </a:r>
            <a:r>
              <a:rPr lang="ko-KR" altLang="en-US" dirty="0"/>
              <a:t>:</a:t>
            </a:r>
          </a:p>
          <a:p>
            <a:r>
              <a:rPr lang="ko-KR" altLang="en-US" dirty="0" err="1"/>
              <a:t>발산파출소</a:t>
            </a:r>
            <a:r>
              <a:rPr lang="ko-KR" altLang="en-US" dirty="0"/>
              <a:t>, </a:t>
            </a:r>
            <a:r>
              <a:rPr lang="ko-KR" altLang="en-US" dirty="0" err="1"/>
              <a:t>메디팜약국</a:t>
            </a:r>
            <a:endParaRPr lang="ko-KR" altLang="en-US" dirty="0"/>
          </a:p>
          <a:p>
            <a:r>
              <a:rPr lang="ko-KR" altLang="en-US" dirty="0"/>
              <a:t>덕원고등학교, 화곡보건경영고등학교, 명덕고등학교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5580827" cy="646331"/>
            <a:chOff x="-31489" y="18355"/>
            <a:chExt cx="5580827" cy="646331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5734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74762" y="18355"/>
              <a:ext cx="54745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02. </a:t>
              </a:r>
              <a:r>
                <a:rPr lang="ko-KR" altLang="en-US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데이터 분석</a:t>
              </a:r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(Tailoring)</a:t>
              </a:r>
              <a:endPara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037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굽은 화살표 7"/>
          <p:cNvSpPr/>
          <p:nvPr/>
        </p:nvSpPr>
        <p:spPr>
          <a:xfrm rot="16200000" flipH="1" flipV="1">
            <a:off x="5540261" y="1570748"/>
            <a:ext cx="1461101" cy="1051235"/>
          </a:xfrm>
          <a:prstGeom prst="bentArrow">
            <a:avLst>
              <a:gd name="adj1" fmla="val 6306"/>
              <a:gd name="adj2" fmla="val 8745"/>
              <a:gd name="adj3" fmla="val 19387"/>
              <a:gd name="adj4" fmla="val 44359"/>
            </a:avLst>
          </a:prstGeom>
          <a:gradFill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8100000" scaled="1"/>
          </a:gradFill>
          <a:ln cmpd="sng"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chemeClr val="tx1"/>
                </a:gs>
              </a:gsLst>
              <a:lin ang="5400000" scaled="0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98103" y="762367"/>
            <a:ext cx="5950800" cy="5950799"/>
            <a:chOff x="4809091" y="470860"/>
            <a:chExt cx="5950800" cy="5950799"/>
          </a:xfrm>
        </p:grpSpPr>
        <p:pic>
          <p:nvPicPr>
            <p:cNvPr id="12" name="Picture 5" descr="C:\Users\user\Documents\카카오톡 받은 파일\자판기_입지\서대문구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091" y="470860"/>
              <a:ext cx="5950800" cy="5950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:\Users\user\Desktop\자판기일러스트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5274" y="2826916"/>
              <a:ext cx="467000" cy="756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모서리가 둥근 직사각형 9"/>
          <p:cNvSpPr/>
          <p:nvPr/>
        </p:nvSpPr>
        <p:spPr>
          <a:xfrm>
            <a:off x="816630" y="1350732"/>
            <a:ext cx="1203984" cy="567184"/>
          </a:xfrm>
          <a:prstGeom prst="roundRect">
            <a:avLst>
              <a:gd name="adj" fmla="val 28571"/>
            </a:avLst>
          </a:prstGeom>
          <a:gradFill flip="none"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810000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서대문구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최적위치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351665" y="657343"/>
            <a:ext cx="2738735" cy="861774"/>
            <a:chOff x="823754" y="4924554"/>
            <a:chExt cx="6181388" cy="1366223"/>
          </a:xfrm>
        </p:grpSpPr>
        <p:sp>
          <p:nvSpPr>
            <p:cNvPr id="26" name="직사각형 25"/>
            <p:cNvSpPr/>
            <p:nvPr/>
          </p:nvSpPr>
          <p:spPr>
            <a:xfrm>
              <a:off x="1136463" y="4924554"/>
              <a:ext cx="5868679" cy="1366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상권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400m</a:t>
              </a:r>
            </a:p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학교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260m</a:t>
              </a:r>
            </a:p>
            <a:p>
              <a:r>
                <a:rPr lang="ko-KR" altLang="en-US" sz="1000" dirty="0" err="1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치안시설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240m</a:t>
              </a:r>
            </a:p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시범사업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약국 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240m</a:t>
              </a:r>
            </a:p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유동인구 </a:t>
              </a:r>
              <a:r>
                <a:rPr lang="ko-KR" altLang="en-US" sz="10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측정지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400m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832606" y="5279772"/>
              <a:ext cx="254964" cy="79905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832606" y="5511026"/>
              <a:ext cx="254964" cy="9266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828180" y="5044722"/>
              <a:ext cx="254964" cy="92666"/>
            </a:xfrm>
            <a:prstGeom prst="rect">
              <a:avLst/>
            </a:prstGeom>
            <a:solidFill>
              <a:srgbClr val="FFFF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832606" y="6023826"/>
              <a:ext cx="254964" cy="92666"/>
            </a:xfrm>
            <a:prstGeom prst="rect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823754" y="5758982"/>
              <a:ext cx="254964" cy="926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2147185" y="1392325"/>
            <a:ext cx="39401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서대문구 </a:t>
            </a:r>
            <a:r>
              <a:rPr lang="ko-KR" altLang="en-US" dirty="0" smtClean="0"/>
              <a:t>경남아파트 </a:t>
            </a:r>
            <a:r>
              <a:rPr lang="ko-KR" altLang="en-US" dirty="0"/>
              <a:t>부근</a:t>
            </a:r>
          </a:p>
          <a:p>
            <a:endParaRPr lang="ko-KR" altLang="en-US" dirty="0"/>
          </a:p>
          <a:p>
            <a:r>
              <a:rPr lang="ko-KR" altLang="en-US" dirty="0" err="1"/>
              <a:t>인근시설</a:t>
            </a:r>
            <a:r>
              <a:rPr lang="ko-KR" altLang="en-US" dirty="0"/>
              <a:t>:</a:t>
            </a:r>
          </a:p>
          <a:p>
            <a:r>
              <a:rPr lang="ko-KR" altLang="en-US" dirty="0" err="1"/>
              <a:t>응암파출소</a:t>
            </a:r>
            <a:r>
              <a:rPr lang="ko-KR" altLang="en-US" dirty="0"/>
              <a:t>, 남가좌파출소, </a:t>
            </a:r>
            <a:r>
              <a:rPr lang="ko-KR" altLang="en-US" dirty="0" err="1"/>
              <a:t>건강약국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충암고등학교, 명지고등학교, </a:t>
            </a:r>
            <a:endParaRPr lang="en-US" altLang="ko-KR" dirty="0" smtClean="0"/>
          </a:p>
          <a:p>
            <a:r>
              <a:rPr lang="ko-KR" altLang="en-US" dirty="0" err="1" smtClean="0"/>
              <a:t>연희중학교</a:t>
            </a:r>
            <a:r>
              <a:rPr lang="ko-KR" altLang="en-US" dirty="0"/>
              <a:t>, </a:t>
            </a:r>
            <a:r>
              <a:rPr lang="ko-KR" altLang="en-US" dirty="0" err="1"/>
              <a:t>충암중학교</a:t>
            </a:r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5580827" cy="646331"/>
            <a:chOff x="-31489" y="18355"/>
            <a:chExt cx="5580827" cy="646331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5734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74762" y="18355"/>
              <a:ext cx="54745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02. </a:t>
              </a:r>
              <a:r>
                <a:rPr lang="ko-KR" altLang="en-US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데이터 분석</a:t>
              </a:r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(Tailoring)</a:t>
              </a:r>
              <a:endPara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11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857589" y="137696"/>
            <a:ext cx="4386742" cy="6580112"/>
            <a:chOff x="5780625" y="137696"/>
            <a:chExt cx="4386742" cy="6580112"/>
          </a:xfrm>
        </p:grpSpPr>
        <p:pic>
          <p:nvPicPr>
            <p:cNvPr id="11" name="Picture 4" descr="C:\Users\user\Documents\카카오톡 받은 파일\자판기_입지\노원구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0625" y="137696"/>
              <a:ext cx="4386742" cy="6580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:\Users\user\Desktop\자판기일러스트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9817" y="2334096"/>
              <a:ext cx="467000" cy="756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모서리가 둥근 직사각형 9"/>
          <p:cNvSpPr/>
          <p:nvPr/>
        </p:nvSpPr>
        <p:spPr>
          <a:xfrm>
            <a:off x="740722" y="1401152"/>
            <a:ext cx="1203984" cy="567184"/>
          </a:xfrm>
          <a:prstGeom prst="roundRect">
            <a:avLst>
              <a:gd name="adj" fmla="val 28571"/>
            </a:avLst>
          </a:prstGeom>
          <a:gradFill flip="none"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81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노원구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최적위치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5580827" cy="646331"/>
            <a:chOff x="-31489" y="18355"/>
            <a:chExt cx="5580827" cy="646331"/>
          </a:xfrm>
        </p:grpSpPr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5734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74762" y="18355"/>
              <a:ext cx="54745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02. </a:t>
              </a:r>
              <a:r>
                <a:rPr lang="ko-KR" altLang="en-US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데이터 분석</a:t>
              </a:r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(Tailoring)</a:t>
              </a:r>
              <a:endPara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148000" y="1431758"/>
            <a:ext cx="43360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노원구 </a:t>
            </a:r>
            <a:r>
              <a:rPr lang="ko-KR" altLang="en-US" dirty="0" smtClean="0"/>
              <a:t>온수그린공원 </a:t>
            </a:r>
            <a:r>
              <a:rPr lang="ko-KR" altLang="en-US" dirty="0"/>
              <a:t>부근</a:t>
            </a:r>
          </a:p>
          <a:p>
            <a:endParaRPr lang="ko-KR" altLang="en-US" dirty="0"/>
          </a:p>
          <a:p>
            <a:r>
              <a:rPr lang="ko-KR" altLang="en-US" dirty="0" err="1"/>
              <a:t>인근시설</a:t>
            </a:r>
            <a:r>
              <a:rPr lang="ko-KR" altLang="en-US" dirty="0"/>
              <a:t>:</a:t>
            </a:r>
          </a:p>
          <a:p>
            <a:r>
              <a:rPr lang="ko-KR" altLang="en-US" dirty="0" err="1"/>
              <a:t>마들파출소</a:t>
            </a:r>
            <a:r>
              <a:rPr lang="ko-KR" altLang="en-US" dirty="0"/>
              <a:t>, 당고개파출소, </a:t>
            </a:r>
            <a:endParaRPr lang="en-US" altLang="ko-KR" dirty="0" smtClean="0"/>
          </a:p>
          <a:p>
            <a:r>
              <a:rPr lang="ko-KR" altLang="en-US" dirty="0" smtClean="0"/>
              <a:t>노원역지구대</a:t>
            </a:r>
            <a:r>
              <a:rPr lang="ko-KR" altLang="en-US" dirty="0"/>
              <a:t>, </a:t>
            </a:r>
            <a:r>
              <a:rPr lang="ko-KR" altLang="en-US" dirty="0" err="1"/>
              <a:t>늘푸른약국</a:t>
            </a:r>
            <a:r>
              <a:rPr lang="ko-KR" altLang="en-US" dirty="0"/>
              <a:t>, </a:t>
            </a:r>
            <a:r>
              <a:rPr lang="ko-KR" altLang="en-US" dirty="0" err="1"/>
              <a:t>나현약국</a:t>
            </a:r>
            <a:r>
              <a:rPr lang="ko-KR" altLang="en-US" dirty="0"/>
              <a:t>, </a:t>
            </a:r>
            <a:endParaRPr lang="en-US" altLang="ko-KR" dirty="0" smtClean="0"/>
          </a:p>
          <a:p>
            <a:r>
              <a:rPr lang="ko-KR" altLang="en-US" dirty="0" err="1" smtClean="0"/>
              <a:t>새소망약국</a:t>
            </a:r>
            <a:r>
              <a:rPr lang="ko-KR" altLang="en-US" dirty="0"/>
              <a:t>, </a:t>
            </a:r>
            <a:r>
              <a:rPr lang="ko-KR" altLang="en-US" dirty="0" err="1"/>
              <a:t>대호약국</a:t>
            </a:r>
            <a:endParaRPr lang="ko-KR" altLang="en-US" dirty="0"/>
          </a:p>
          <a:p>
            <a:r>
              <a:rPr lang="ko-KR" altLang="en-US" dirty="0"/>
              <a:t>청원고등학교, 재현고등학교, </a:t>
            </a:r>
            <a:endParaRPr lang="en-US" altLang="ko-KR" dirty="0" smtClean="0"/>
          </a:p>
          <a:p>
            <a:r>
              <a:rPr lang="ko-KR" altLang="en-US" dirty="0" smtClean="0"/>
              <a:t>미래산업고등학교 </a:t>
            </a:r>
            <a:r>
              <a:rPr lang="ko-KR" altLang="en-US" dirty="0" err="1"/>
              <a:t>온곡중학교</a:t>
            </a:r>
            <a:r>
              <a:rPr lang="ko-KR" altLang="en-US" dirty="0"/>
              <a:t>, </a:t>
            </a:r>
            <a:endParaRPr lang="en-US" altLang="ko-KR" dirty="0" smtClean="0"/>
          </a:p>
          <a:p>
            <a:r>
              <a:rPr lang="ko-KR" altLang="en-US" dirty="0" err="1" smtClean="0"/>
              <a:t>중계중학교</a:t>
            </a:r>
            <a:r>
              <a:rPr lang="ko-KR" altLang="en-US" dirty="0"/>
              <a:t>, </a:t>
            </a:r>
            <a:r>
              <a:rPr lang="ko-KR" altLang="en-US" dirty="0" err="1"/>
              <a:t>재현중학교</a:t>
            </a:r>
            <a:r>
              <a:rPr lang="ko-KR" altLang="en-US" dirty="0"/>
              <a:t>, </a:t>
            </a:r>
            <a:endParaRPr lang="en-US" altLang="ko-KR" dirty="0" smtClean="0"/>
          </a:p>
          <a:p>
            <a:r>
              <a:rPr lang="ko-KR" altLang="en-US" dirty="0" smtClean="0"/>
              <a:t>상계제일중학교</a:t>
            </a:r>
            <a:endParaRPr lang="ko-KR" altLang="en-US" dirty="0"/>
          </a:p>
        </p:txBody>
      </p:sp>
      <p:grpSp>
        <p:nvGrpSpPr>
          <p:cNvPr id="33" name="그룹 32"/>
          <p:cNvGrpSpPr/>
          <p:nvPr/>
        </p:nvGrpSpPr>
        <p:grpSpPr>
          <a:xfrm>
            <a:off x="9351665" y="657343"/>
            <a:ext cx="2738735" cy="861774"/>
            <a:chOff x="823754" y="4924554"/>
            <a:chExt cx="6181388" cy="1366223"/>
          </a:xfrm>
        </p:grpSpPr>
        <p:sp>
          <p:nvSpPr>
            <p:cNvPr id="34" name="직사각형 33"/>
            <p:cNvSpPr/>
            <p:nvPr/>
          </p:nvSpPr>
          <p:spPr>
            <a:xfrm>
              <a:off x="1136463" y="4924554"/>
              <a:ext cx="5868679" cy="1366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상권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400m</a:t>
              </a:r>
            </a:p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학교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260m</a:t>
              </a:r>
            </a:p>
            <a:p>
              <a:r>
                <a:rPr lang="ko-KR" altLang="en-US" sz="1000" dirty="0" err="1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치안시설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240m</a:t>
              </a:r>
            </a:p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시범사업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약국 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240m</a:t>
              </a:r>
            </a:p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유동인구 </a:t>
              </a:r>
              <a:r>
                <a:rPr lang="ko-KR" altLang="en-US" sz="10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측정지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400m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32606" y="5279772"/>
              <a:ext cx="254964" cy="79905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832606" y="5511026"/>
              <a:ext cx="254964" cy="9266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828180" y="5044722"/>
              <a:ext cx="254964" cy="92666"/>
            </a:xfrm>
            <a:prstGeom prst="rect">
              <a:avLst/>
            </a:prstGeom>
            <a:solidFill>
              <a:srgbClr val="FFFF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832606" y="6023826"/>
              <a:ext cx="254964" cy="92666"/>
            </a:xfrm>
            <a:prstGeom prst="rect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823754" y="5758982"/>
              <a:ext cx="254964" cy="926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75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171440" y="1181191"/>
            <a:ext cx="5513470" cy="4824286"/>
            <a:chOff x="3599091" y="196451"/>
            <a:chExt cx="7315201" cy="6400800"/>
          </a:xfrm>
        </p:grpSpPr>
        <p:pic>
          <p:nvPicPr>
            <p:cNvPr id="7" name="Picture 3" descr="C:\Users\user\Documents\카카오톡 받은 파일\자판기_입지\관악구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9091" y="196451"/>
              <a:ext cx="7315201" cy="640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C:\Users\user\Desktop\자판기일러스트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1538" y="756878"/>
              <a:ext cx="467000" cy="756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" name="모서리가 둥근 직사각형 5"/>
          <p:cNvSpPr/>
          <p:nvPr/>
        </p:nvSpPr>
        <p:spPr>
          <a:xfrm>
            <a:off x="436170" y="2037418"/>
            <a:ext cx="1203984" cy="567184"/>
          </a:xfrm>
          <a:prstGeom prst="roundRect">
            <a:avLst>
              <a:gd name="adj" fmla="val 28571"/>
            </a:avLst>
          </a:prstGeom>
          <a:gradFill flip="none"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81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관악구 </a:t>
            </a:r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최적위치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5580827" cy="646331"/>
            <a:chOff x="-31489" y="18355"/>
            <a:chExt cx="5580827" cy="646331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5734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74762" y="18355"/>
              <a:ext cx="54745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02. </a:t>
              </a:r>
              <a:r>
                <a:rPr lang="ko-KR" altLang="en-US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데이터 분석</a:t>
              </a:r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(Tailoring)</a:t>
              </a:r>
              <a:endPara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758996" y="2057738"/>
            <a:ext cx="420492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관악구 </a:t>
            </a:r>
            <a:r>
              <a:rPr lang="ko-KR" altLang="en-US" dirty="0" smtClean="0"/>
              <a:t>새싹어린이공원 </a:t>
            </a:r>
            <a:r>
              <a:rPr lang="ko-KR" altLang="en-US" dirty="0"/>
              <a:t>부근</a:t>
            </a:r>
          </a:p>
          <a:p>
            <a:endParaRPr lang="ko-KR" altLang="en-US" dirty="0"/>
          </a:p>
          <a:p>
            <a:r>
              <a:rPr lang="ko-KR" altLang="en-US" dirty="0" err="1" smtClean="0"/>
              <a:t>인근시설</a:t>
            </a:r>
            <a:r>
              <a:rPr lang="ko-KR" altLang="en-US" dirty="0" smtClean="0"/>
              <a:t>:</a:t>
            </a:r>
            <a:endParaRPr lang="ko-KR" altLang="en-US" dirty="0"/>
          </a:p>
          <a:p>
            <a:r>
              <a:rPr lang="ko-KR" altLang="en-US" dirty="0" err="1"/>
              <a:t>봉천지구대</a:t>
            </a:r>
            <a:r>
              <a:rPr lang="ko-KR" altLang="en-US" dirty="0"/>
              <a:t>, 낙성대지구대, </a:t>
            </a:r>
            <a:endParaRPr lang="en-US" altLang="ko-KR" dirty="0" smtClean="0"/>
          </a:p>
          <a:p>
            <a:r>
              <a:rPr lang="ko-KR" altLang="en-US" dirty="0" err="1" smtClean="0"/>
              <a:t>혜인약국</a:t>
            </a:r>
            <a:r>
              <a:rPr lang="ko-KR" altLang="en-US" dirty="0" err="1"/>
              <a:t>,바른약국</a:t>
            </a:r>
            <a:r>
              <a:rPr lang="ko-KR" altLang="en-US" dirty="0"/>
              <a:t>, </a:t>
            </a:r>
            <a:r>
              <a:rPr lang="ko-KR" altLang="en-US" dirty="0" err="1"/>
              <a:t>두산약국</a:t>
            </a:r>
            <a:r>
              <a:rPr lang="ko-KR" altLang="en-US" dirty="0"/>
              <a:t>, </a:t>
            </a:r>
            <a:r>
              <a:rPr lang="ko-KR" altLang="en-US" dirty="0" err="1"/>
              <a:t>평화약국</a:t>
            </a:r>
            <a:endParaRPr lang="ko-KR" altLang="en-US" dirty="0"/>
          </a:p>
          <a:p>
            <a:r>
              <a:rPr lang="ko-KR" altLang="en-US" dirty="0"/>
              <a:t>서울관광고등학교, </a:t>
            </a:r>
            <a:r>
              <a:rPr lang="ko-KR" altLang="en-US" dirty="0" err="1"/>
              <a:t>봉원중학교</a:t>
            </a:r>
            <a:r>
              <a:rPr lang="ko-KR" altLang="en-US" dirty="0"/>
              <a:t>, </a:t>
            </a:r>
            <a:endParaRPr lang="en-US" altLang="ko-KR" dirty="0" smtClean="0"/>
          </a:p>
          <a:p>
            <a:r>
              <a:rPr lang="ko-KR" altLang="en-US" dirty="0" err="1" smtClean="0"/>
              <a:t>관악중학교</a:t>
            </a:r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9351665" y="657343"/>
            <a:ext cx="2738735" cy="861774"/>
            <a:chOff x="823754" y="4924554"/>
            <a:chExt cx="6181388" cy="1366223"/>
          </a:xfrm>
        </p:grpSpPr>
        <p:sp>
          <p:nvSpPr>
            <p:cNvPr id="31" name="직사각형 30"/>
            <p:cNvSpPr/>
            <p:nvPr/>
          </p:nvSpPr>
          <p:spPr>
            <a:xfrm>
              <a:off x="1136463" y="4924554"/>
              <a:ext cx="5868679" cy="1366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상권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400m</a:t>
              </a:r>
            </a:p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학교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260m</a:t>
              </a:r>
            </a:p>
            <a:p>
              <a:r>
                <a:rPr lang="ko-KR" altLang="en-US" sz="1000" dirty="0" err="1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치안시설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240m</a:t>
              </a:r>
            </a:p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시범사업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약국 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240m</a:t>
              </a:r>
            </a:p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유동인구 </a:t>
              </a:r>
              <a:r>
                <a:rPr lang="ko-KR" altLang="en-US" sz="10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측정지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400m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32606" y="5279772"/>
              <a:ext cx="254964" cy="79905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32606" y="5511026"/>
              <a:ext cx="254964" cy="9266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28180" y="5044722"/>
              <a:ext cx="254964" cy="92666"/>
            </a:xfrm>
            <a:prstGeom prst="rect">
              <a:avLst/>
            </a:prstGeom>
            <a:solidFill>
              <a:srgbClr val="FFFF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32606" y="6023826"/>
              <a:ext cx="254964" cy="92666"/>
            </a:xfrm>
            <a:prstGeom prst="rect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823754" y="5758982"/>
              <a:ext cx="254964" cy="926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726" y="2446361"/>
            <a:ext cx="2921863" cy="218782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562675" y="5653755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808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669280" y="1436208"/>
            <a:ext cx="4555647" cy="4890406"/>
            <a:chOff x="4783493" y="227352"/>
            <a:chExt cx="5962651" cy="6400800"/>
          </a:xfrm>
        </p:grpSpPr>
        <p:pic>
          <p:nvPicPr>
            <p:cNvPr id="4" name="Picture 2" descr="C:\Users\user\Documents\카카오톡 받은 파일\자판기_입지\강동구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3493" y="227352"/>
              <a:ext cx="5962651" cy="640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C:\Users\user\Desktop\자판기일러스트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8406" y="4372053"/>
              <a:ext cx="467000" cy="756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모서리가 둥근 직사각형 6"/>
          <p:cNvSpPr/>
          <p:nvPr/>
        </p:nvSpPr>
        <p:spPr>
          <a:xfrm>
            <a:off x="693729" y="1736114"/>
            <a:ext cx="1203984" cy="567184"/>
          </a:xfrm>
          <a:prstGeom prst="roundRect">
            <a:avLst>
              <a:gd name="adj" fmla="val 28571"/>
            </a:avLst>
          </a:prstGeom>
          <a:gradFill flip="none"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81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강동구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  <a:p>
            <a:pPr algn="ctr"/>
            <a:r>
              <a:rPr lang="ko-KR" altLang="en-US" dirty="0" err="1" smtClean="0">
                <a:latin typeface="HY견고딕" pitchFamily="18" charset="-127"/>
                <a:ea typeface="HY견고딕" pitchFamily="18" charset="-127"/>
              </a:rPr>
              <a:t>최적위치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5580827" cy="646331"/>
            <a:chOff x="-31489" y="18355"/>
            <a:chExt cx="5580827" cy="646331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5734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74762" y="18355"/>
              <a:ext cx="54745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02. </a:t>
              </a:r>
              <a:r>
                <a:rPr lang="ko-KR" altLang="en-US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데이터 분석</a:t>
              </a:r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(Tailoring)</a:t>
              </a:r>
              <a:endPara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2016788" y="1736114"/>
            <a:ext cx="326737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강동 현대아파트</a:t>
            </a:r>
            <a:r>
              <a:rPr lang="ko-KR" altLang="en-US" dirty="0"/>
              <a:t>, </a:t>
            </a:r>
            <a:endParaRPr lang="en-US" altLang="ko-KR" dirty="0" smtClean="0"/>
          </a:p>
          <a:p>
            <a:r>
              <a:rPr lang="ko-KR" altLang="en-US" dirty="0" err="1" smtClean="0"/>
              <a:t>성내대림</a:t>
            </a:r>
            <a:r>
              <a:rPr lang="ko-KR" altLang="en-US" dirty="0" err="1"/>
              <a:t>E편한세상아파트</a:t>
            </a:r>
            <a:r>
              <a:rPr lang="ko-KR" altLang="en-US" dirty="0"/>
              <a:t>, </a:t>
            </a:r>
            <a:endParaRPr lang="en-US" altLang="ko-KR" dirty="0" smtClean="0"/>
          </a:p>
          <a:p>
            <a:r>
              <a:rPr lang="ko-KR" altLang="en-US" dirty="0" err="1" smtClean="0"/>
              <a:t>성불암</a:t>
            </a:r>
            <a:r>
              <a:rPr lang="ko-KR" altLang="en-US" dirty="0" err="1"/>
              <a:t>,참한의원</a:t>
            </a:r>
            <a:r>
              <a:rPr lang="ko-KR" altLang="en-US" dirty="0"/>
              <a:t> 부근</a:t>
            </a:r>
          </a:p>
          <a:p>
            <a:endParaRPr lang="ko-KR" altLang="en-US" dirty="0"/>
          </a:p>
          <a:p>
            <a:r>
              <a:rPr lang="ko-KR" altLang="en-US" dirty="0" err="1"/>
              <a:t>인근시설</a:t>
            </a:r>
            <a:r>
              <a:rPr lang="ko-KR" altLang="en-US" dirty="0"/>
              <a:t>:</a:t>
            </a:r>
          </a:p>
          <a:p>
            <a:r>
              <a:rPr lang="ko-KR" altLang="en-US" dirty="0" err="1"/>
              <a:t>길동지구대,서울강동경찰서</a:t>
            </a:r>
            <a:r>
              <a:rPr lang="ko-KR" altLang="en-US" dirty="0"/>
              <a:t>, </a:t>
            </a:r>
            <a:endParaRPr lang="en-US" altLang="ko-KR" dirty="0" smtClean="0"/>
          </a:p>
          <a:p>
            <a:r>
              <a:rPr lang="ko-KR" altLang="en-US" dirty="0" err="1" smtClean="0"/>
              <a:t>성내지구대</a:t>
            </a:r>
            <a:r>
              <a:rPr lang="ko-KR" altLang="en-US" dirty="0"/>
              <a:t>, </a:t>
            </a:r>
            <a:r>
              <a:rPr lang="ko-KR" altLang="en-US" dirty="0" err="1"/>
              <a:t>예약국</a:t>
            </a:r>
            <a:r>
              <a:rPr lang="ko-KR" altLang="en-US" dirty="0"/>
              <a:t>, </a:t>
            </a:r>
            <a:r>
              <a:rPr lang="ko-KR" altLang="en-US" dirty="0" err="1"/>
              <a:t>이화약국</a:t>
            </a:r>
            <a:r>
              <a:rPr lang="ko-KR" altLang="en-US" dirty="0"/>
              <a:t>, </a:t>
            </a:r>
            <a:endParaRPr lang="en-US" altLang="ko-KR" dirty="0" smtClean="0"/>
          </a:p>
          <a:p>
            <a:r>
              <a:rPr lang="ko-KR" altLang="en-US" dirty="0" err="1" smtClean="0"/>
              <a:t>카임약국</a:t>
            </a:r>
            <a:r>
              <a:rPr lang="ko-KR" altLang="en-US" dirty="0"/>
              <a:t>, 강동시민의약국, </a:t>
            </a:r>
            <a:endParaRPr lang="en-US" altLang="ko-KR" dirty="0" smtClean="0"/>
          </a:p>
          <a:p>
            <a:r>
              <a:rPr lang="ko-KR" altLang="en-US" dirty="0" err="1" smtClean="0"/>
              <a:t>길성약국</a:t>
            </a:r>
            <a:r>
              <a:rPr lang="ko-KR" altLang="en-US" dirty="0"/>
              <a:t>, </a:t>
            </a:r>
            <a:r>
              <a:rPr lang="ko-KR" altLang="en-US" dirty="0" err="1"/>
              <a:t>단지약국</a:t>
            </a:r>
            <a:endParaRPr lang="ko-KR" altLang="en-US" dirty="0"/>
          </a:p>
          <a:p>
            <a:r>
              <a:rPr lang="ko-KR" altLang="en-US" dirty="0" err="1"/>
              <a:t>동신중학교</a:t>
            </a:r>
            <a:r>
              <a:rPr lang="ko-KR" altLang="en-US" dirty="0"/>
              <a:t>, </a:t>
            </a:r>
            <a:r>
              <a:rPr lang="ko-KR" altLang="en-US" dirty="0" err="1"/>
              <a:t>한산중학교</a:t>
            </a:r>
            <a:r>
              <a:rPr lang="ko-KR" altLang="en-US" dirty="0"/>
              <a:t>, </a:t>
            </a:r>
            <a:r>
              <a:rPr lang="ko-KR" altLang="en-US" dirty="0" err="1"/>
              <a:t>성내중학교</a:t>
            </a:r>
            <a:endParaRPr lang="ko-KR" altLang="en-US" dirty="0"/>
          </a:p>
        </p:txBody>
      </p:sp>
      <p:grpSp>
        <p:nvGrpSpPr>
          <p:cNvPr id="30" name="그룹 29"/>
          <p:cNvGrpSpPr/>
          <p:nvPr/>
        </p:nvGrpSpPr>
        <p:grpSpPr>
          <a:xfrm>
            <a:off x="9341505" y="484623"/>
            <a:ext cx="2738735" cy="861774"/>
            <a:chOff x="823754" y="4924554"/>
            <a:chExt cx="6181388" cy="1366223"/>
          </a:xfrm>
        </p:grpSpPr>
        <p:sp>
          <p:nvSpPr>
            <p:cNvPr id="31" name="직사각형 30"/>
            <p:cNvSpPr/>
            <p:nvPr/>
          </p:nvSpPr>
          <p:spPr>
            <a:xfrm>
              <a:off x="1136462" y="4924554"/>
              <a:ext cx="5868680" cy="1366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상권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400m</a:t>
              </a:r>
            </a:p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학교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260m</a:t>
              </a:r>
            </a:p>
            <a:p>
              <a:r>
                <a:rPr lang="ko-KR" altLang="en-US" sz="1000" dirty="0" err="1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치안시설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240m</a:t>
              </a:r>
            </a:p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시범사업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약국 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240m</a:t>
              </a:r>
            </a:p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유동인구 </a:t>
              </a:r>
              <a:r>
                <a:rPr lang="ko-KR" altLang="en-US" sz="10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측정지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400m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832606" y="5279772"/>
              <a:ext cx="254964" cy="79905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832606" y="5511026"/>
              <a:ext cx="254964" cy="9266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28180" y="5044722"/>
              <a:ext cx="254964" cy="92666"/>
            </a:xfrm>
            <a:prstGeom prst="rect">
              <a:avLst/>
            </a:prstGeom>
            <a:solidFill>
              <a:srgbClr val="FFFF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32606" y="6023826"/>
              <a:ext cx="254964" cy="92666"/>
            </a:xfrm>
            <a:prstGeom prst="rect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823754" y="5758982"/>
              <a:ext cx="254964" cy="926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951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466825"/>
            <a:ext cx="4154905" cy="1714683"/>
            <a:chOff x="-31489" y="705191"/>
            <a:chExt cx="4154905" cy="1476317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2181508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705191"/>
              <a:ext cx="1810736" cy="1441780"/>
              <a:chOff x="565885" y="1763395"/>
              <a:chExt cx="1810736" cy="1441780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2558844"/>
                <a:ext cx="109196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sz="3600" b="1" dirty="0" smtClean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목차</a:t>
                </a:r>
                <a:endParaRPr lang="ko-KR" altLang="en-US" sz="3600" b="1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/>
              </a:p>
            </p:txBody>
          </p:sp>
        </p:grpSp>
      </p:grpSp>
      <p:grpSp>
        <p:nvGrpSpPr>
          <p:cNvPr id="18" name="그룹 1"/>
          <p:cNvGrpSpPr>
            <a:grpSpLocks/>
          </p:cNvGrpSpPr>
          <p:nvPr/>
        </p:nvGrpSpPr>
        <p:grpSpPr bwMode="auto">
          <a:xfrm>
            <a:off x="3986474" y="1135109"/>
            <a:ext cx="7009550" cy="1261884"/>
            <a:chOff x="5240111" y="2091647"/>
            <a:chExt cx="4360434" cy="1262464"/>
          </a:xfrm>
        </p:grpSpPr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5240111" y="2091647"/>
              <a:ext cx="647700" cy="400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/>
              <a:r>
                <a:rPr lang="en-US" altLang="ko-KR" sz="2000" dirty="0"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01.</a:t>
              </a:r>
              <a:endParaRPr lang="ko-KR" altLang="ko-KR" sz="200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5842932" y="2091647"/>
              <a:ext cx="3757613" cy="1262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kumimoji="0" lang="ko-KR" altLang="en-US" sz="2000" dirty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분석배경 및 </a:t>
              </a:r>
              <a:r>
                <a:rPr kumimoji="0" lang="ko-KR" altLang="en-US" sz="20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목적</a:t>
              </a:r>
              <a:endParaRPr kumimoji="0"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r>
                <a:rPr kumimoji="0" lang="ko-KR" altLang="en-US" sz="1400" dirty="0" err="1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분석주제</a:t>
              </a:r>
              <a:r>
                <a:rPr kumimoji="0" lang="ko-KR" altLang="en-US" sz="14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endParaRPr kumimoji="0" lang="en-US" altLang="ko-KR" sz="1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eaLnBrk="1" latinLnBrk="1" hangingPunct="1"/>
              <a:r>
                <a:rPr kumimoji="0" lang="ko-KR" altLang="en-US" sz="1400" dirty="0" err="1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분석배경</a:t>
              </a:r>
              <a:endParaRPr kumimoji="0" lang="en-US" altLang="ko-KR" sz="14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eaLnBrk="1" latinLnBrk="1" hangingPunct="1"/>
              <a:r>
                <a:rPr kumimoji="0" lang="ko-KR" altLang="en-US" sz="1400" dirty="0" err="1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분석목적</a:t>
              </a:r>
              <a:endParaRPr kumimoji="0" lang="ko-KR" altLang="en-US" sz="14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eaLnBrk="1" latinLnBrk="1" hangingPunct="1"/>
              <a:r>
                <a:rPr kumimoji="0" lang="en-US" altLang="ko-KR" sz="14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   </a:t>
              </a:r>
              <a:endParaRPr kumimoji="0" lang="ko-KR" altLang="ko-KR" sz="1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0" name="그룹 1"/>
          <p:cNvGrpSpPr>
            <a:grpSpLocks/>
          </p:cNvGrpSpPr>
          <p:nvPr/>
        </p:nvGrpSpPr>
        <p:grpSpPr bwMode="auto">
          <a:xfrm>
            <a:off x="4356125" y="2595929"/>
            <a:ext cx="7612355" cy="1477331"/>
            <a:chOff x="5240111" y="2357906"/>
            <a:chExt cx="7612357" cy="1478009"/>
          </a:xfrm>
        </p:grpSpPr>
        <p:sp>
          <p:nvSpPr>
            <p:cNvPr id="31" name="Text Box 5"/>
            <p:cNvSpPr txBox="1">
              <a:spLocks noChangeArrowheads="1"/>
            </p:cNvSpPr>
            <p:nvPr/>
          </p:nvSpPr>
          <p:spPr bwMode="auto">
            <a:xfrm>
              <a:off x="5240111" y="2357906"/>
              <a:ext cx="647700" cy="400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/>
              <a:r>
                <a:rPr lang="en-US" altLang="ko-KR" sz="2000" dirty="0" smtClean="0"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02.</a:t>
              </a:r>
              <a:endParaRPr lang="ko-KR" altLang="ko-KR" sz="200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5833836" y="2357909"/>
              <a:ext cx="7018632" cy="1478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0" lang="ko-KR" altLang="en-US" sz="20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데이터 </a:t>
              </a:r>
              <a:r>
                <a:rPr kumimoji="0" lang="ko-KR" altLang="en-US" sz="20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분석</a:t>
              </a:r>
              <a:endParaRPr kumimoji="0"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eaLnBrk="1" latinLnBrk="1" hangingPunct="1"/>
              <a:r>
                <a:rPr kumimoji="0" lang="ko-KR" altLang="en-US" sz="14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프로젝트 진행 단계</a:t>
              </a:r>
              <a:endParaRPr kumimoji="0" lang="en-US" altLang="ko-KR" sz="14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r>
                <a:rPr kumimoji="0" lang="en-US" altLang="ko-KR" sz="1400" dirty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14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- </a:t>
              </a:r>
              <a:r>
                <a:rPr kumimoji="0" lang="ko-KR" altLang="en-US" sz="1400" dirty="0" err="1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분석방향</a:t>
              </a:r>
              <a:r>
                <a:rPr kumimoji="0" lang="en-US" altLang="ko-KR" sz="14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(</a:t>
              </a:r>
              <a:r>
                <a:rPr kumimoji="0" lang="ko-KR" altLang="en-US" sz="14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전략</a:t>
              </a:r>
              <a:r>
                <a:rPr kumimoji="0" lang="en-US" altLang="ko-KR" sz="14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)  </a:t>
              </a:r>
            </a:p>
            <a:p>
              <a:r>
                <a:rPr kumimoji="0" lang="en-US" altLang="ko-KR" sz="1400" dirty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14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- </a:t>
              </a:r>
              <a:r>
                <a:rPr kumimoji="0" lang="ko-KR" altLang="en-US" sz="14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데이터 탐색</a:t>
              </a:r>
              <a:endParaRPr kumimoji="0" lang="en-US" altLang="ko-KR" sz="14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r>
                <a:rPr kumimoji="0" lang="en-US" altLang="ko-KR" sz="14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- </a:t>
              </a:r>
              <a:r>
                <a:rPr kumimoji="0" lang="ko-KR" altLang="en-US" sz="14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데이터 분석</a:t>
              </a:r>
              <a:endParaRPr kumimoji="0" lang="en-US" altLang="ko-KR" sz="14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r>
                <a:rPr kumimoji="0" lang="en-US" altLang="ko-KR" sz="1400" dirty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 </a:t>
              </a:r>
              <a:r>
                <a:rPr kumimoji="0" lang="en-US" altLang="ko-KR" sz="14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- </a:t>
              </a:r>
              <a:r>
                <a:rPr kumimoji="0" lang="ko-KR" altLang="en-US" sz="14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시</a:t>
              </a:r>
              <a:r>
                <a:rPr kumimoji="0" lang="ko-KR" altLang="en-US" sz="14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각화</a:t>
              </a:r>
              <a:r>
                <a:rPr kumimoji="0" lang="en-US" altLang="ko-KR" sz="14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kumimoji="0" lang="ko-KR" altLang="en-US" sz="14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요약 </a:t>
              </a:r>
              <a:r>
                <a:rPr kumimoji="0" lang="ko-KR" altLang="en-US" sz="14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데이터 </a:t>
              </a:r>
              <a:endParaRPr kumimoji="0" lang="en-US" altLang="ko-KR" sz="14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6" name="그룹 1"/>
          <p:cNvGrpSpPr>
            <a:grpSpLocks/>
          </p:cNvGrpSpPr>
          <p:nvPr/>
        </p:nvGrpSpPr>
        <p:grpSpPr bwMode="auto">
          <a:xfrm>
            <a:off x="4356125" y="4364027"/>
            <a:ext cx="4351337" cy="1046440"/>
            <a:chOff x="5240111" y="1332546"/>
            <a:chExt cx="4351338" cy="1046924"/>
          </a:xfrm>
        </p:grpSpPr>
        <p:sp>
          <p:nvSpPr>
            <p:cNvPr id="37" name="Text Box 5"/>
            <p:cNvSpPr txBox="1">
              <a:spLocks noChangeArrowheads="1"/>
            </p:cNvSpPr>
            <p:nvPr/>
          </p:nvSpPr>
          <p:spPr bwMode="auto">
            <a:xfrm>
              <a:off x="5240111" y="1342272"/>
              <a:ext cx="647700" cy="400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/>
              <a:r>
                <a:rPr lang="en-US" altLang="ko-KR" sz="2000" dirty="0" smtClean="0">
                  <a:latin typeface="Arial Black" panose="020B0A040201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03.</a:t>
              </a:r>
              <a:endParaRPr lang="ko-KR" altLang="ko-KR" sz="2000" dirty="0">
                <a:latin typeface="Arial Black" panose="020B0A040201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5833836" y="1332546"/>
              <a:ext cx="3757613" cy="10469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/>
              <a:r>
                <a:rPr kumimoji="0" lang="ko-KR" altLang="en-US" sz="20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분석 </a:t>
              </a:r>
              <a:r>
                <a:rPr kumimoji="0" lang="ko-KR" altLang="en-US" sz="20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환경</a:t>
              </a:r>
              <a:endParaRPr kumimoji="0" lang="en-US" altLang="ko-KR" sz="20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eaLnBrk="1" latinLnBrk="1" hangingPunct="1"/>
              <a:r>
                <a:rPr kumimoji="0" lang="ko-KR" altLang="en-US" sz="14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분석 데이터 </a:t>
              </a:r>
              <a:endParaRPr kumimoji="0" lang="en-US" altLang="ko-KR" sz="1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eaLnBrk="1" latinLnBrk="1" hangingPunct="1"/>
              <a:r>
                <a:rPr kumimoji="0" lang="ko-KR" altLang="en-US" sz="14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분석 도구</a:t>
              </a:r>
              <a:endParaRPr kumimoji="0" lang="en-US" altLang="ko-KR" sz="1400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  <a:p>
              <a:pPr eaLnBrk="1" latinLnBrk="1" hangingPunct="1"/>
              <a:r>
                <a:rPr kumimoji="0" lang="ko-KR" altLang="en-US" sz="1400" dirty="0" smtClean="0">
                  <a:latin typeface="Arial" panose="020B0604020202020204" pitchFamily="34" charset="0"/>
                  <a:ea typeface="맑은 고딕" panose="020B0503020000020004" pitchFamily="50" charset="-127"/>
                  <a:cs typeface="Arial" panose="020B0604020202020204" pitchFamily="34" charset="0"/>
                </a:rPr>
                <a:t>참고자료</a:t>
              </a:r>
              <a:endParaRPr kumimoji="0" lang="ko-KR" altLang="ko-KR" sz="1400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971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5580827" cy="646331"/>
            <a:chOff x="-31489" y="18355"/>
            <a:chExt cx="5580827" cy="646331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5734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74762" y="18355"/>
              <a:ext cx="54745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02. </a:t>
              </a:r>
              <a:r>
                <a:rPr lang="ko-KR" altLang="en-US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데이터 분석</a:t>
              </a:r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(Tailoring)</a:t>
              </a:r>
              <a:endPara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757452" y="794114"/>
            <a:ext cx="11022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서울시 청소년 </a:t>
            </a:r>
            <a:r>
              <a:rPr lang="ko-KR" altLang="en-US" b="1" dirty="0" smtClean="0"/>
              <a:t>자판기의 현 위치는 서울시 중남부를 중심으로 밀집되어 있음</a:t>
            </a:r>
            <a:r>
              <a:rPr lang="en-US" altLang="ko-KR" b="1" dirty="0" smtClean="0"/>
              <a:t>. </a:t>
            </a:r>
          </a:p>
          <a:p>
            <a:r>
              <a:rPr lang="ko-KR" altLang="en-US" b="1" dirty="0" smtClean="0"/>
              <a:t>관악구를 제외하고 구별 평균 </a:t>
            </a:r>
            <a:r>
              <a:rPr lang="en-US" altLang="ko-KR" b="1" dirty="0" smtClean="0"/>
              <a:t>10</a:t>
            </a:r>
            <a:r>
              <a:rPr lang="ko-KR" altLang="en-US" b="1" dirty="0" smtClean="0"/>
              <a:t>대 유동인구보다 낮은 구에 분포되어서 </a:t>
            </a:r>
            <a:r>
              <a:rPr lang="en-US" altLang="ko-KR" b="1" dirty="0" smtClean="0"/>
              <a:t>target </a:t>
            </a:r>
            <a:r>
              <a:rPr lang="ko-KR" altLang="en-US" b="1" dirty="0" smtClean="0"/>
              <a:t>층의 접근성이 낮음</a:t>
            </a:r>
            <a:r>
              <a:rPr lang="en-US" altLang="ko-KR" b="1" dirty="0" smtClean="0"/>
              <a:t>.</a:t>
            </a:r>
            <a:r>
              <a:rPr lang="ko-KR" altLang="en-US" b="1" dirty="0" smtClean="0"/>
              <a:t>   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555811" y="1757842"/>
            <a:ext cx="6115361" cy="3955273"/>
            <a:chOff x="670069" y="1663426"/>
            <a:chExt cx="10471080" cy="4722471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0069" y="1663426"/>
              <a:ext cx="10471080" cy="4722471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10291482" y="4383741"/>
              <a:ext cx="421342" cy="137160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9072282" y="3818965"/>
              <a:ext cx="448236" cy="825280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661647" y="2457352"/>
              <a:ext cx="488549" cy="2186893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5495365" y="4213410"/>
              <a:ext cx="439270" cy="430835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054421" y="1837767"/>
              <a:ext cx="469578" cy="2806476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3052531" y="2336844"/>
              <a:ext cx="512914" cy="23074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681241" y="3271575"/>
              <a:ext cx="512914" cy="1338445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8636974" y="1990447"/>
              <a:ext cx="484586" cy="2579160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259347" y="4460937"/>
              <a:ext cx="505913" cy="1180001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173268" y="1903860"/>
            <a:ext cx="4170552" cy="4029419"/>
            <a:chOff x="5577331" y="1672120"/>
            <a:chExt cx="4170552" cy="4029419"/>
          </a:xfrm>
        </p:grpSpPr>
        <p:grpSp>
          <p:nvGrpSpPr>
            <p:cNvPr id="23" name="그룹 22"/>
            <p:cNvGrpSpPr/>
            <p:nvPr/>
          </p:nvGrpSpPr>
          <p:grpSpPr>
            <a:xfrm>
              <a:off x="5577331" y="1672120"/>
              <a:ext cx="4170552" cy="4029419"/>
              <a:chOff x="846766" y="2104427"/>
              <a:chExt cx="4527172" cy="4373970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3"/>
              <a:srcRect b="17636"/>
              <a:stretch/>
            </p:blipFill>
            <p:spPr>
              <a:xfrm>
                <a:off x="846766" y="2104427"/>
                <a:ext cx="4259870" cy="4141507"/>
              </a:xfrm>
              <a:prstGeom prst="rect">
                <a:avLst/>
              </a:prstGeom>
            </p:spPr>
          </p:pic>
          <p:sp>
            <p:nvSpPr>
              <p:cNvPr id="25" name="타원 24"/>
              <p:cNvSpPr/>
              <p:nvPr/>
            </p:nvSpPr>
            <p:spPr>
              <a:xfrm>
                <a:off x="3778655" y="2758581"/>
                <a:ext cx="485902" cy="485328"/>
              </a:xfrm>
              <a:prstGeom prst="ellipse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1237074" y="3923332"/>
                <a:ext cx="467545" cy="512050"/>
              </a:xfrm>
              <a:prstGeom prst="ellipse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타원 33"/>
              <p:cNvSpPr/>
              <p:nvPr/>
            </p:nvSpPr>
            <p:spPr>
              <a:xfrm>
                <a:off x="4380255" y="4034870"/>
                <a:ext cx="486368" cy="540019"/>
              </a:xfrm>
              <a:prstGeom prst="ellipse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타원 38"/>
              <p:cNvSpPr/>
              <p:nvPr/>
            </p:nvSpPr>
            <p:spPr>
              <a:xfrm>
                <a:off x="2370377" y="5270578"/>
                <a:ext cx="590087" cy="570581"/>
              </a:xfrm>
              <a:prstGeom prst="ellipse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타원 39"/>
              <p:cNvSpPr/>
              <p:nvPr/>
            </p:nvSpPr>
            <p:spPr>
              <a:xfrm>
                <a:off x="2370376" y="3742275"/>
                <a:ext cx="420964" cy="461037"/>
              </a:xfrm>
              <a:prstGeom prst="ellipse">
                <a:avLst/>
              </a:prstGeom>
              <a:noFill/>
              <a:ln w="28575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3"/>
              <a:srcRect t="91776"/>
              <a:stretch/>
            </p:blipFill>
            <p:spPr>
              <a:xfrm>
                <a:off x="846766" y="6135510"/>
                <a:ext cx="4527172" cy="342887"/>
              </a:xfrm>
              <a:prstGeom prst="rect">
                <a:avLst/>
              </a:prstGeom>
            </p:spPr>
          </p:pic>
        </p:grpSp>
        <p:sp>
          <p:nvSpPr>
            <p:cNvPr id="43" name="타원 42"/>
            <p:cNvSpPr/>
            <p:nvPr/>
          </p:nvSpPr>
          <p:spPr>
            <a:xfrm>
              <a:off x="6635760" y="3393309"/>
              <a:ext cx="387803" cy="424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7386244" y="3686829"/>
              <a:ext cx="387803" cy="424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7086631" y="4588864"/>
              <a:ext cx="387803" cy="424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7136722" y="4092807"/>
              <a:ext cx="387803" cy="424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7638961" y="4258286"/>
              <a:ext cx="387803" cy="42472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9" name="직사각형 68"/>
          <p:cNvSpPr/>
          <p:nvPr/>
        </p:nvSpPr>
        <p:spPr>
          <a:xfrm>
            <a:off x="2895953" y="2356865"/>
            <a:ext cx="285324" cy="1890160"/>
          </a:xfrm>
          <a:prstGeom prst="rect">
            <a:avLst/>
          </a:prstGeom>
          <a:solidFill>
            <a:srgbClr val="FFFF00">
              <a:alpha val="30000"/>
            </a:srgbClr>
          </a:solidFill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20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5580827" cy="646331"/>
            <a:chOff x="-31489" y="18355"/>
            <a:chExt cx="5580827" cy="646331"/>
          </a:xfrm>
        </p:grpSpPr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5734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74762" y="18355"/>
              <a:ext cx="54745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02. </a:t>
              </a:r>
              <a:r>
                <a:rPr lang="ko-KR" altLang="en-US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데이터 분석</a:t>
              </a:r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(Tailoring)</a:t>
              </a:r>
              <a:endPara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620" y="2822046"/>
            <a:ext cx="2142002" cy="160388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060" y="2808262"/>
            <a:ext cx="2299869" cy="1621958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71" y="2817968"/>
            <a:ext cx="4294893" cy="3215922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621" y="4508439"/>
            <a:ext cx="2142002" cy="158010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3953" y="1028175"/>
            <a:ext cx="109965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특히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입지 선정결과가 같았던 관악구지역을 살펴보면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현 자판기가 </a:t>
            </a:r>
            <a:r>
              <a:rPr lang="ko-KR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위치한 </a:t>
            </a:r>
            <a:r>
              <a:rPr lang="ko-KR" alt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지역의 </a:t>
            </a:r>
            <a:r>
              <a:rPr lang="ko-KR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십대 유동인구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주요 상권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학군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및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소녀돌봄약국의 </a:t>
            </a:r>
            <a:r>
              <a:rPr lang="ko-KR" alt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분포가 모두 높게 나타나 있었음</a:t>
            </a:r>
            <a:r>
              <a:rPr lang="en-US" altLang="ko-KR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ko-KR" alt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동 프로젝트의  자판기 위치 재선정 조건이 서울시가 지향하는 바와 같음</a:t>
            </a:r>
            <a:endParaRPr lang="en-US" altLang="ko-KR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flipH="1">
            <a:off x="392996" y="2762768"/>
            <a:ext cx="566090" cy="92333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관악구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 flipH="1">
            <a:off x="5100301" y="4512434"/>
            <a:ext cx="638722" cy="92333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동작구</a:t>
            </a:r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 flipH="1">
            <a:off x="5100301" y="2535924"/>
            <a:ext cx="638722" cy="92333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용산구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 flipH="1">
            <a:off x="7711159" y="2614488"/>
            <a:ext cx="638722" cy="92333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마포구</a:t>
            </a:r>
            <a:endParaRPr lang="ko-KR" altLang="en-US" dirty="0"/>
          </a:p>
        </p:txBody>
      </p:sp>
      <p:grpSp>
        <p:nvGrpSpPr>
          <p:cNvPr id="39" name="그룹 38"/>
          <p:cNvGrpSpPr/>
          <p:nvPr/>
        </p:nvGrpSpPr>
        <p:grpSpPr>
          <a:xfrm>
            <a:off x="9453265" y="1797617"/>
            <a:ext cx="2738735" cy="861774"/>
            <a:chOff x="823754" y="4924554"/>
            <a:chExt cx="6181388" cy="1366223"/>
          </a:xfrm>
        </p:grpSpPr>
        <p:sp>
          <p:nvSpPr>
            <p:cNvPr id="40" name="직사각형 39"/>
            <p:cNvSpPr/>
            <p:nvPr/>
          </p:nvSpPr>
          <p:spPr>
            <a:xfrm>
              <a:off x="1136463" y="4924554"/>
              <a:ext cx="5868679" cy="1366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상권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400m</a:t>
              </a:r>
            </a:p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학교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260m</a:t>
              </a:r>
            </a:p>
            <a:p>
              <a:r>
                <a:rPr lang="ko-KR" altLang="en-US" sz="1000" dirty="0" err="1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치안시설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240m</a:t>
              </a:r>
            </a:p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시범사업 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약국 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240m</a:t>
              </a:r>
            </a:p>
            <a:p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유동인구 </a:t>
              </a:r>
              <a:r>
                <a:rPr lang="ko-KR" altLang="en-US" sz="1000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측정지</a:t>
              </a: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중심으로 반경 약 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400m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832606" y="5279772"/>
              <a:ext cx="254964" cy="79905"/>
            </a:xfrm>
            <a:prstGeom prst="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832606" y="5511026"/>
              <a:ext cx="254964" cy="92666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828180" y="5044722"/>
              <a:ext cx="254964" cy="92666"/>
            </a:xfrm>
            <a:prstGeom prst="rect">
              <a:avLst/>
            </a:prstGeom>
            <a:solidFill>
              <a:srgbClr val="FFFF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32606" y="6023826"/>
              <a:ext cx="254964" cy="92666"/>
            </a:xfrm>
            <a:prstGeom prst="rect">
              <a:avLst/>
            </a:prstGeom>
            <a:solidFill>
              <a:srgbClr val="00B05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823754" y="5758982"/>
              <a:ext cx="254964" cy="9266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6060" y="4517991"/>
            <a:ext cx="2299869" cy="156100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 flipH="1">
            <a:off x="7705805" y="4425929"/>
            <a:ext cx="638722" cy="92333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서초구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98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5580827" cy="646331"/>
            <a:chOff x="-31489" y="18355"/>
            <a:chExt cx="5580827" cy="64633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5734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74762" y="18355"/>
              <a:ext cx="54745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02. </a:t>
              </a:r>
              <a:r>
                <a:rPr lang="ko-KR" altLang="en-US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데이터 분석</a:t>
              </a:r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(Tailoring)</a:t>
              </a:r>
              <a:endPara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14426" y="96068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시사점</a:t>
            </a:r>
            <a:endParaRPr lang="ko-KR" altLang="en-US" sz="2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440469" y="2256292"/>
            <a:ext cx="86989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서울시 청소년 콘돔자판기의 위치 </a:t>
            </a:r>
            <a:r>
              <a:rPr lang="en-US" altLang="ko-KR" dirty="0" smtClean="0"/>
              <a:t>5</a:t>
            </a:r>
            <a:r>
              <a:rPr lang="ko-KR" altLang="en-US" dirty="0"/>
              <a:t> </a:t>
            </a:r>
            <a:r>
              <a:rPr lang="ko-KR" altLang="en-US" dirty="0" smtClean="0"/>
              <a:t>개 중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개의 입지가 일치</a:t>
            </a:r>
            <a:endParaRPr lang="en-US" altLang="ko-KR" dirty="0" smtClean="0"/>
          </a:p>
          <a:p>
            <a:r>
              <a:rPr lang="ko-KR" altLang="en-US" dirty="0" smtClean="0"/>
              <a:t> 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r>
              <a:rPr lang="ko-KR" altLang="en-US" dirty="0" smtClean="0"/>
              <a:t>따라서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서울시 청소년 </a:t>
            </a:r>
            <a:r>
              <a:rPr lang="ko-KR" altLang="en-US" dirty="0" err="1" smtClean="0"/>
              <a:t>콘돔자판기</a:t>
            </a:r>
            <a:r>
              <a:rPr lang="ko-KR" altLang="en-US" dirty="0" smtClean="0"/>
              <a:t> 위치의 </a:t>
            </a:r>
            <a:r>
              <a:rPr lang="ko-KR" altLang="en-US" dirty="0" err="1" smtClean="0"/>
              <a:t>파급력을</a:t>
            </a:r>
            <a:r>
              <a:rPr lang="ko-KR" altLang="en-US" dirty="0"/>
              <a:t> </a:t>
            </a:r>
            <a:r>
              <a:rPr lang="ko-KR" altLang="en-US" dirty="0" smtClean="0"/>
              <a:t>높이기 위하여 기존의 </a:t>
            </a:r>
            <a:r>
              <a:rPr lang="en-US" altLang="ko-KR" dirty="0"/>
              <a:t>5</a:t>
            </a:r>
            <a:r>
              <a:rPr lang="ko-KR" altLang="en-US" dirty="0" smtClean="0"/>
              <a:t>군데에서 추가로 </a:t>
            </a:r>
            <a:r>
              <a:rPr lang="en-US" altLang="ko-KR" dirty="0" smtClean="0"/>
              <a:t>4</a:t>
            </a:r>
            <a:r>
              <a:rPr lang="ko-KR" altLang="en-US" smtClean="0"/>
              <a:t>곳의 입지 선정을 고려하여</a:t>
            </a:r>
            <a:endParaRPr lang="en-US" altLang="ko-KR" dirty="0" smtClean="0"/>
          </a:p>
          <a:p>
            <a:r>
              <a:rPr lang="ko-KR" altLang="en-US" dirty="0" smtClean="0"/>
              <a:t>시범 운영을 했으면 좋겠다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877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0"/>
          <p:cNvGrpSpPr/>
          <p:nvPr/>
        </p:nvGrpSpPr>
        <p:grpSpPr>
          <a:xfrm>
            <a:off x="-3496" y="18355"/>
            <a:ext cx="4154905" cy="1119926"/>
            <a:chOff x="-31489" y="18355"/>
            <a:chExt cx="4154905" cy="1119926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31489" y="657343"/>
              <a:ext cx="4154905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70" name="Google Shape;170;p20"/>
            <p:cNvGrpSpPr/>
            <p:nvPr/>
          </p:nvGrpSpPr>
          <p:grpSpPr>
            <a:xfrm>
              <a:off x="74762" y="18355"/>
              <a:ext cx="3831498" cy="1119926"/>
              <a:chOff x="565885" y="1076559"/>
              <a:chExt cx="3831498" cy="1119926"/>
            </a:xfrm>
          </p:grpSpPr>
          <p:sp>
            <p:nvSpPr>
              <p:cNvPr id="171" name="Google Shape;171;p20"/>
              <p:cNvSpPr txBox="1"/>
              <p:nvPr/>
            </p:nvSpPr>
            <p:spPr>
              <a:xfrm>
                <a:off x="565885" y="1076559"/>
                <a:ext cx="383149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R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600" b="1" dirty="0">
                    <a:latin typeface="HY헤드라인M" panose="02030600000101010101" pitchFamily="18" charset="-127"/>
                    <a:ea typeface="HY헤드라인M" panose="02030600000101010101" pitchFamily="18" charset="-127"/>
                    <a:sym typeface="Arial"/>
                  </a:rPr>
                  <a:t>03. 프로젝트 환경</a:t>
                </a:r>
                <a:endParaRPr sz="3600" b="1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72" name="Google Shape;172;p20"/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aphicFrame>
        <p:nvGraphicFramePr>
          <p:cNvPr id="173" name="Google Shape;173;p20"/>
          <p:cNvGraphicFramePr/>
          <p:nvPr>
            <p:extLst>
              <p:ext uri="{D42A27DB-BD31-4B8C-83A1-F6EECF244321}">
                <p14:modId xmlns:p14="http://schemas.microsoft.com/office/powerpoint/2010/main" val="1388436367"/>
              </p:ext>
            </p:extLst>
          </p:nvPr>
        </p:nvGraphicFramePr>
        <p:xfrm>
          <a:off x="874713" y="1555574"/>
          <a:ext cx="10442574" cy="50140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52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6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2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8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00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62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000" b="1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정의</a:t>
                      </a:r>
                      <a:r>
                        <a:rPr lang="en-US" altLang="ko-KR" sz="1000" b="1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ko-KR" sz="1000" b="1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altLang="ko-KR" sz="1000" b="1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ko-KR" sz="1000" b="1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명칭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000" b="1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수집방안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위치(출처)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세부항목(속성/변수)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000" b="1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수집기간</a:t>
                      </a:r>
                      <a:r>
                        <a:rPr lang="ko-KR" sz="1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sz="1000" b="1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생성년도</a:t>
                      </a:r>
                      <a:r>
                        <a:rPr lang="ko-KR" sz="1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000" b="1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데이터량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000" b="1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데이터포맷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11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서울시 </a:t>
                      </a:r>
                      <a:r>
                        <a:rPr lang="ko-KR" sz="1100" dirty="0" smtClean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우리</a:t>
                      </a: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1100" dirty="0" smtClean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마을가게 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상권분석서비스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(상권-점포)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서울열린데이터광장</a:t>
                      </a:r>
                      <a:r>
                        <a:rPr lang="ko-KR" sz="110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data.seoul.go.kr</a:t>
                      </a:r>
                      <a:endParaRPr sz="11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상권코드, 상권코드명(도로명주소), 서비스업종, 점포수, 유사업종 점포수 등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8.04 ~ 2018.06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116622건</a:t>
                      </a:r>
                      <a:endParaRPr sz="11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csv</a:t>
                      </a:r>
                      <a:endParaRPr sz="11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1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서울시 </a:t>
                      </a:r>
                      <a:r>
                        <a:rPr lang="ko-KR" sz="1100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우리마을가게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상권분석서비스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sz="1100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상권배후지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-추정유동인구)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상동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data.seoul.go.kr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상권코드, 총 유동인구 수, 연령대별 유동인구 수, 시간대별 유동인구 수 등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2018.01 </a:t>
                      </a:r>
                      <a:r>
                        <a:rPr lang="ko-KR" sz="1100" dirty="0" smtClean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~</a:t>
                      </a:r>
                      <a:r>
                        <a:rPr lang="en-US" altLang="ko-KR" sz="1100" baseline="0" dirty="0" smtClean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1100" dirty="0" smtClean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2018.06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10454건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csv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4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서울시 고등학교 현황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 err="1" smtClean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서울열린데이터광장</a:t>
                      </a:r>
                      <a:endParaRPr lang="ko-KR" sz="1100" dirty="0" smtClean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data.seoul.go.kr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소재구, 학교명, 고등학교 유형, 주소, 학급 수 등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2014.12.19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(공개일자)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318건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csv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9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서울시 중학교 현황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상동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data.seoul.go.kr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소재구, 학교명, 고등학교 유형, 주소, 학급 수 등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2014.12.19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(공개일자)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383건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csv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8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서울시 초등학교 현황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상동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data.seoul.go.kr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소재구, 학교명, 고등학교 유형, 주소, 학급 수 등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2014.12.19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(공개일자)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599건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csv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지역구별 출생수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서울열린데이터광장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data.seoul.go.kr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소재구, 연령별 출생아수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2016.10.24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(공개일자)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26건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xls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8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지역구별 영아 및 청소년 사망률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서울열린데이터광장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data.seoul.go.kr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소재구, 연령별 사망수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2017.10.10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(공개일자)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xml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8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서울시 국민기초생활보장 수급자 (구별) 통계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서울열린데이터광장</a:t>
                      </a:r>
                      <a:r>
                        <a:rPr lang="ko-KR" sz="110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data.seoul.go.kr</a:t>
                      </a:r>
                      <a:endParaRPr sz="11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소재구, </a:t>
                      </a:r>
                      <a:r>
                        <a:rPr lang="ko-KR" sz="1100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수급자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인원 현황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2017.12.25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(공개일자)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28건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txt, xls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8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서울시 </a:t>
                      </a:r>
                      <a:r>
                        <a:rPr lang="ko-KR" sz="1100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관서별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청소년 5대 범죄 현황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공공데이터포털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data.go.kr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소재구, 청소년 5대 범죄 현황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2010 ~ 2016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217건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csv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08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서울시 시내주요기관 </a:t>
                      </a:r>
                      <a:r>
                        <a:rPr lang="en-US" altLang="ko-KR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경찰</a:t>
                      </a:r>
                      <a:r>
                        <a:rPr lang="en-US" altLang="ko-KR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·</a:t>
                      </a: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소방관서</a:t>
                      </a:r>
                      <a:r>
                        <a:rPr lang="en-US" altLang="ko-KR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) </a:t>
                      </a: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통계</a:t>
                      </a:r>
                      <a:endParaRPr sz="1100" b="0" dirty="0">
                        <a:solidFill>
                          <a:srgbClr val="000000"/>
                        </a:solidFill>
                        <a:latin typeface="+mn-lt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서울열린데이터광장</a:t>
                      </a:r>
                      <a:r>
                        <a:rPr lang="ko-KR" altLang="en-US" sz="1100" b="0" u="none" strike="noStrike" cap="none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lang="ko-KR" altLang="en-US" sz="1100" b="0" dirty="0" smtClean="0">
                        <a:solidFill>
                          <a:srgbClr val="000000"/>
                        </a:solidFill>
                        <a:latin typeface="+mn-lt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rgbClr val="000000"/>
                        </a:solidFill>
                        <a:latin typeface="+mn-lt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http://data.seoul.go.kr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rgbClr val="000000"/>
                        </a:solidFill>
                        <a:latin typeface="+mn-lt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자치구별 경찰청</a:t>
                      </a:r>
                      <a:r>
                        <a:rPr lang="en-US" altLang="ko-KR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경찰서</a:t>
                      </a:r>
                      <a:r>
                        <a:rPr lang="en-US" altLang="ko-KR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지구대파출소치안센터</a:t>
                      </a:r>
                      <a:r>
                        <a:rPr lang="en-US" altLang="ko-KR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소방본부</a:t>
                      </a:r>
                      <a:r>
                        <a:rPr lang="en-US" altLang="ko-KR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소방서</a:t>
                      </a:r>
                      <a:r>
                        <a:rPr lang="en-US" altLang="ko-KR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119</a:t>
                      </a: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안전센터 수</a:t>
                      </a:r>
                      <a:endParaRPr sz="1100" b="0" dirty="0">
                        <a:solidFill>
                          <a:srgbClr val="000000"/>
                        </a:solidFill>
                        <a:latin typeface="+mn-lt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2010 ~ 2016</a:t>
                      </a:r>
                      <a:endParaRPr sz="1100" b="0" dirty="0">
                        <a:solidFill>
                          <a:srgbClr val="000000"/>
                        </a:solidFill>
                        <a:latin typeface="+mn-lt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182</a:t>
                      </a: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건</a:t>
                      </a:r>
                      <a:endParaRPr sz="1100" b="0" dirty="0">
                        <a:solidFill>
                          <a:srgbClr val="000000"/>
                        </a:solidFill>
                        <a:latin typeface="+mn-lt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txt</a:t>
                      </a:r>
                      <a:endParaRPr sz="1100" b="0" dirty="0">
                        <a:solidFill>
                          <a:srgbClr val="000000"/>
                        </a:solidFill>
                        <a:latin typeface="+mn-lt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4" name="Google Shape;174;p20"/>
          <p:cNvSpPr txBox="1"/>
          <p:nvPr/>
        </p:nvSpPr>
        <p:spPr>
          <a:xfrm>
            <a:off x="788824" y="1029646"/>
            <a:ext cx="22493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</a:t>
            </a:r>
            <a:r>
              <a:rPr lang="ko-K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endParaRPr dirty="0"/>
          </a:p>
        </p:txBody>
      </p:sp>
      <p:sp>
        <p:nvSpPr>
          <p:cNvPr id="2" name="직사각형 1"/>
          <p:cNvSpPr/>
          <p:nvPr/>
        </p:nvSpPr>
        <p:spPr>
          <a:xfrm>
            <a:off x="457199" y="1137473"/>
            <a:ext cx="248479" cy="2385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01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0"/>
          <p:cNvGrpSpPr/>
          <p:nvPr/>
        </p:nvGrpSpPr>
        <p:grpSpPr>
          <a:xfrm>
            <a:off x="-3496" y="18355"/>
            <a:ext cx="4154905" cy="1119926"/>
            <a:chOff x="-31489" y="18355"/>
            <a:chExt cx="4154905" cy="1119926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31489" y="657343"/>
              <a:ext cx="4154905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170" name="Google Shape;170;p20"/>
            <p:cNvGrpSpPr/>
            <p:nvPr/>
          </p:nvGrpSpPr>
          <p:grpSpPr>
            <a:xfrm>
              <a:off x="74762" y="18355"/>
              <a:ext cx="3831498" cy="1119926"/>
              <a:chOff x="565885" y="1076559"/>
              <a:chExt cx="3831498" cy="1119926"/>
            </a:xfrm>
          </p:grpSpPr>
          <p:sp>
            <p:nvSpPr>
              <p:cNvPr id="171" name="Google Shape;171;p20"/>
              <p:cNvSpPr txBox="1"/>
              <p:nvPr/>
            </p:nvSpPr>
            <p:spPr>
              <a:xfrm>
                <a:off x="565885" y="1076559"/>
                <a:ext cx="383149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R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600" b="1" dirty="0">
                    <a:latin typeface="HY헤드라인M" panose="02030600000101010101" pitchFamily="18" charset="-127"/>
                    <a:ea typeface="HY헤드라인M" panose="02030600000101010101" pitchFamily="18" charset="-127"/>
                    <a:sym typeface="Arial"/>
                  </a:rPr>
                  <a:t>03. 프로젝트 환경</a:t>
                </a:r>
                <a:endParaRPr sz="3600" b="1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72" name="Google Shape;172;p20"/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aphicFrame>
        <p:nvGraphicFramePr>
          <p:cNvPr id="173" name="Google Shape;173;p20"/>
          <p:cNvGraphicFramePr/>
          <p:nvPr>
            <p:extLst>
              <p:ext uri="{D42A27DB-BD31-4B8C-83A1-F6EECF244321}">
                <p14:modId xmlns:p14="http://schemas.microsoft.com/office/powerpoint/2010/main" val="1388436367"/>
              </p:ext>
            </p:extLst>
          </p:nvPr>
        </p:nvGraphicFramePr>
        <p:xfrm>
          <a:off x="874713" y="1555574"/>
          <a:ext cx="10442574" cy="50140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952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6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2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98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04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007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337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620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000" b="1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정의</a:t>
                      </a:r>
                      <a:r>
                        <a:rPr lang="en-US" altLang="ko-KR" sz="1000" b="1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ko-KR" sz="1000" b="1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/</a:t>
                      </a:r>
                      <a:r>
                        <a:rPr lang="en-US" altLang="ko-KR" sz="1000" b="1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 </a:t>
                      </a:r>
                      <a:r>
                        <a:rPr lang="ko-KR" sz="1000" b="1" i="0" u="none" strike="noStrike" cap="none" dirty="0" smtClean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명칭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000" b="1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수집방안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위치(출처)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세부항목(속성/변수)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000" b="1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수집기간</a:t>
                      </a:r>
                      <a:r>
                        <a:rPr lang="ko-KR" sz="1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sz="1000" b="1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생성년도</a:t>
                      </a:r>
                      <a:r>
                        <a:rPr lang="ko-KR" sz="10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000" b="1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데이터량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ko-KR" sz="1000" b="1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데이터포맷</a:t>
                      </a:r>
                      <a:endParaRPr sz="1000" b="1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11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서울시 </a:t>
                      </a:r>
                      <a:r>
                        <a:rPr lang="ko-KR" sz="1100" dirty="0" smtClean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우리</a:t>
                      </a: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1100" dirty="0" smtClean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마을가게 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상권분석서비스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(상권-점포)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서울열린데이터광장</a:t>
                      </a:r>
                      <a:r>
                        <a:rPr lang="ko-KR" sz="110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data.seoul.go.kr</a:t>
                      </a:r>
                      <a:endParaRPr sz="11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상권코드, 상권코드명(도로명주소), 서비스업종, 점포수, 유사업종 점포수 등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strike="noStrike" cap="non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</a:t>
                      </a: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8.04 ~ 2018.06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116622건</a:t>
                      </a:r>
                      <a:endParaRPr sz="1100" u="none" strike="noStrike" cap="non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csv</a:t>
                      </a:r>
                      <a:endParaRPr sz="11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11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서울시 </a:t>
                      </a:r>
                      <a:r>
                        <a:rPr lang="ko-KR" sz="1100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우리마을가게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상권분석서비스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sz="1100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상권배후지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-추정유동인구)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상동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data.seoul.go.kr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상권코드, 총 유동인구 수, 연령대별 유동인구 수, 시간대별 유동인구 수 등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2018.01 </a:t>
                      </a:r>
                      <a:r>
                        <a:rPr lang="ko-KR" sz="1100" dirty="0" smtClean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~</a:t>
                      </a:r>
                      <a:r>
                        <a:rPr lang="en-US" altLang="ko-KR" sz="1100" baseline="0" dirty="0" smtClean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1100" dirty="0" smtClean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2018.06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10454건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csv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471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서울시 고등학교 현황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 err="1" smtClean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서울열린데이터광장</a:t>
                      </a:r>
                      <a:endParaRPr lang="ko-KR" sz="1100" dirty="0" smtClean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data.seoul.go.kr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소재구, 학교명, 고등학교 유형, 주소, 학급 수 등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2014.12.19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(공개일자)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318건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csv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98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서울시 중학교 현황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상동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data.seoul.go.kr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소재구, 학교명, 고등학교 유형, 주소, 학급 수 등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2014.12.19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(공개일자)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383건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csv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8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서울시 초등학교 현황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상동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data.seoul.go.kr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소재구, 학교명, 고등학교 유형, 주소, 학급 수 등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2014.12.19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(공개일자)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599건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csv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지역구별 출생수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서울열린데이터광장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data.seoul.go.kr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소재구, 연령별 출생아수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2016.10.24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(공개일자)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26건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xls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8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지역구별 영아 및 청소년 사망률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서울열린데이터광장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data.seoul.go.kr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소재구, 연령별 사망수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2017.10.10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(공개일자)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xml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8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서울시 국민기초생활보장 수급자 (구별) 통계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서울열린데이터광장</a:t>
                      </a:r>
                      <a:r>
                        <a:rPr lang="ko-KR" sz="1100" u="none" strike="noStrike" cap="none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data.seoul.go.kr</a:t>
                      </a:r>
                      <a:endParaRPr sz="1100" u="none" strike="noStrike" cap="none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소재구, </a:t>
                      </a:r>
                      <a:r>
                        <a:rPr lang="ko-KR" sz="1100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수급자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인원 현황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2017.12.25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(공개일자)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28건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txt, xls</a:t>
                      </a:r>
                      <a:endParaRPr sz="110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8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서울시 </a:t>
                      </a:r>
                      <a:r>
                        <a:rPr lang="ko-KR" sz="1100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관서별</a:t>
                      </a: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청소년 5대 범죄 현황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공공데이터포털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data.go.kr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소재구, 청소년 5대 범죄 현황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2010 ~ 2016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217건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dirty="0" err="1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csv</a:t>
                      </a:r>
                      <a:endParaRPr sz="1100" dirty="0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085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서울시 시내주요기관 </a:t>
                      </a:r>
                      <a:r>
                        <a:rPr lang="en-US" altLang="ko-KR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경찰</a:t>
                      </a:r>
                      <a:r>
                        <a:rPr lang="en-US" altLang="ko-KR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·</a:t>
                      </a: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소방관서</a:t>
                      </a:r>
                      <a:r>
                        <a:rPr lang="en-US" altLang="ko-KR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) </a:t>
                      </a: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통계</a:t>
                      </a:r>
                      <a:endParaRPr sz="1100" b="0" dirty="0">
                        <a:solidFill>
                          <a:srgbClr val="000000"/>
                        </a:solidFill>
                        <a:latin typeface="+mn-lt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 err="1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서울열린데이터광장</a:t>
                      </a:r>
                      <a:r>
                        <a:rPr lang="ko-KR" altLang="en-US" sz="1100" b="0" u="none" strike="noStrike" cap="none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endParaRPr lang="ko-KR" altLang="en-US" sz="1100" b="0" dirty="0" smtClean="0">
                        <a:solidFill>
                          <a:srgbClr val="000000"/>
                        </a:solidFill>
                        <a:latin typeface="+mn-lt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rgbClr val="000000"/>
                        </a:solidFill>
                        <a:latin typeface="+mn-lt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http://data.seoul.go.kr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0" dirty="0">
                        <a:solidFill>
                          <a:srgbClr val="000000"/>
                        </a:solidFill>
                        <a:latin typeface="+mn-lt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자치구별 경찰청</a:t>
                      </a:r>
                      <a:r>
                        <a:rPr lang="en-US" altLang="ko-KR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경찰서</a:t>
                      </a:r>
                      <a:r>
                        <a:rPr lang="en-US" altLang="ko-KR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지구대파출소치안센터</a:t>
                      </a:r>
                      <a:r>
                        <a:rPr lang="en-US" altLang="ko-KR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소방본부</a:t>
                      </a:r>
                      <a:r>
                        <a:rPr lang="en-US" altLang="ko-KR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소방서</a:t>
                      </a:r>
                      <a:r>
                        <a:rPr lang="en-US" altLang="ko-KR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119</a:t>
                      </a: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안전센터 수</a:t>
                      </a:r>
                      <a:endParaRPr sz="1100" b="0" dirty="0">
                        <a:solidFill>
                          <a:srgbClr val="000000"/>
                        </a:solidFill>
                        <a:latin typeface="+mn-lt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2010 ~ 2016</a:t>
                      </a:r>
                      <a:endParaRPr sz="1100" b="0" dirty="0">
                        <a:solidFill>
                          <a:srgbClr val="000000"/>
                        </a:solidFill>
                        <a:latin typeface="+mn-lt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182</a:t>
                      </a:r>
                      <a:r>
                        <a:rPr lang="ko-KR" alt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건</a:t>
                      </a:r>
                      <a:endParaRPr sz="1100" b="0" dirty="0">
                        <a:solidFill>
                          <a:srgbClr val="000000"/>
                        </a:solidFill>
                        <a:latin typeface="+mn-lt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dirty="0" smtClean="0">
                          <a:solidFill>
                            <a:srgbClr val="000000"/>
                          </a:solidFill>
                          <a:latin typeface="+mn-lt"/>
                          <a:ea typeface="Malgun Gothic"/>
                          <a:cs typeface="Malgun Gothic"/>
                          <a:sym typeface="Malgun Gothic"/>
                        </a:rPr>
                        <a:t>txt</a:t>
                      </a:r>
                      <a:endParaRPr sz="1100" b="0" dirty="0">
                        <a:solidFill>
                          <a:srgbClr val="000000"/>
                        </a:solidFill>
                        <a:latin typeface="+mn-lt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4" name="Google Shape;174;p20"/>
          <p:cNvSpPr txBox="1"/>
          <p:nvPr/>
        </p:nvSpPr>
        <p:spPr>
          <a:xfrm>
            <a:off x="788824" y="1029646"/>
            <a:ext cx="22493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</a:t>
            </a:r>
            <a:r>
              <a:rPr lang="ko-K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</a:t>
            </a:r>
            <a:endParaRPr dirty="0"/>
          </a:p>
        </p:txBody>
      </p:sp>
      <p:sp>
        <p:nvSpPr>
          <p:cNvPr id="2" name="직사각형 1"/>
          <p:cNvSpPr/>
          <p:nvPr/>
        </p:nvSpPr>
        <p:spPr>
          <a:xfrm>
            <a:off x="457199" y="1137473"/>
            <a:ext cx="248479" cy="2385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96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4154905" cy="1119926"/>
            <a:chOff x="-31489" y="18355"/>
            <a:chExt cx="4154905" cy="111992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5734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3831498" cy="1119926"/>
              <a:chOff x="565885" y="1076559"/>
              <a:chExt cx="3831498" cy="1119926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38314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600" b="1" dirty="0" smtClean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03. </a:t>
                </a:r>
                <a:r>
                  <a:rPr lang="ko-KR" altLang="en-US" sz="3600" b="1" dirty="0" smtClean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프로젝트 환경</a:t>
                </a:r>
                <a:endParaRPr lang="ko-KR" altLang="en-US" sz="3600" b="1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/>
              </a:p>
            </p:txBody>
          </p:sp>
        </p:grpSp>
      </p:grp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166823"/>
              </p:ext>
            </p:extLst>
          </p:nvPr>
        </p:nvGraphicFramePr>
        <p:xfrm>
          <a:off x="327234" y="1245259"/>
          <a:ext cx="10668714" cy="1622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3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30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814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9909">
                <a:tc rowSpan="5"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도구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분석 도구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버전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용도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0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Python 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en-US" altLang="ko-KR" sz="1200" b="1" baseline="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데이터 시각화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0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QGIS 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3.2.3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데이터 시각화</a:t>
                      </a:r>
                      <a:r>
                        <a:rPr lang="ko-KR" altLang="en-US" sz="1200" b="1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2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415476"/>
                  </a:ext>
                </a:extLst>
              </a:tr>
              <a:tr h="297012">
                <a:tc v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Excel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데이터 저장소 및 데이터 전처리 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자료 정리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934">
                <a:tc vMerge="1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R</a:t>
                      </a:r>
                    </a:p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R Studio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3.5.1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데이터</a:t>
                      </a:r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분석 및 시각화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277948" y="717121"/>
            <a:ext cx="277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□ 분석 도구</a:t>
            </a:r>
            <a:r>
              <a:rPr lang="en-US" altLang="ko-KR" sz="2400" b="1" dirty="0" smtClean="0"/>
              <a:t>(Tool)</a:t>
            </a:r>
            <a:endParaRPr lang="ko-KR" altLang="en-US" sz="2400" b="1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446891"/>
              </p:ext>
            </p:extLst>
          </p:nvPr>
        </p:nvGraphicFramePr>
        <p:xfrm>
          <a:off x="327234" y="3474756"/>
          <a:ext cx="10881611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48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555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9191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b="1" dirty="0" smtClean="0">
                          <a:solidFill>
                            <a:schemeClr val="tx1"/>
                          </a:solidFill>
                        </a:rPr>
                        <a:t>자료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자료명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>
                          <a:solidFill>
                            <a:schemeClr val="tx1"/>
                          </a:solidFill>
                        </a:rPr>
                        <a:t>출처 년도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UNFPA 2017 Global report</a:t>
                      </a:r>
                      <a:endParaRPr lang="ko-KR" altLang="en-US" sz="12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  <a:endParaRPr lang="ko-KR" altLang="en-US" sz="1200" b="1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922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2017 </a:t>
                      </a:r>
                      <a:r>
                        <a:rPr lang="ko-KR" alt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출생 사망 통계</a:t>
                      </a:r>
                      <a:endParaRPr lang="ko-KR" altLang="en-US" sz="12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endParaRPr lang="ko-KR" altLang="en-US" sz="1200" b="1" kern="12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922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『</a:t>
                      </a:r>
                      <a:r>
                        <a:rPr lang="ko-KR" alt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한민국 </a:t>
                      </a:r>
                      <a:r>
                        <a:rPr lang="ko-KR" altLang="en-US" sz="1200" b="1" kern="12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경제발</a:t>
                      </a:r>
                      <a:r>
                        <a:rPr lang="ko-KR" alt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경험의 세 간 공유</a:t>
                      </a:r>
                      <a:endParaRPr lang="ko-KR" altLang="en-US" sz="12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2015</a:t>
                      </a:r>
                      <a:endParaRPr lang="ko-KR" alt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652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Abortion in South Korea: The Law and the Reality, International Journal of Law, Policy and the Family, Volume 26, Issue 3, </a:t>
                      </a:r>
                      <a:endParaRPr lang="ko-KR" altLang="en-US" sz="12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2012</a:t>
                      </a:r>
                    </a:p>
                    <a:p>
                      <a:pPr latinLnBrk="1"/>
                      <a:endParaRPr lang="ko-KR" alt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3484135"/>
                  </a:ext>
                </a:extLst>
              </a:tr>
              <a:tr h="358922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제 </a:t>
                      </a:r>
                      <a:r>
                        <a:rPr lang="en-US" altLang="ko-KR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차 인권 계획</a:t>
                      </a:r>
                      <a:r>
                        <a:rPr lang="en-US" altLang="ko-KR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(2018~2022)</a:t>
                      </a:r>
                      <a:endParaRPr lang="ko-KR" altLang="en-US" sz="12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2018</a:t>
                      </a:r>
                      <a:endParaRPr lang="ko-KR" alt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40171"/>
                  </a:ext>
                </a:extLst>
              </a:tr>
              <a:tr h="358922">
                <a:tc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서울시 </a:t>
                      </a:r>
                      <a:r>
                        <a:rPr lang="ko-KR" altLang="en-US" sz="1200" b="1" kern="12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공청회자료</a:t>
                      </a:r>
                      <a:endParaRPr lang="ko-KR" altLang="en-US" sz="12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2017</a:t>
                      </a:r>
                      <a:endParaRPr lang="ko-KR" alt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1140692"/>
                  </a:ext>
                </a:extLst>
              </a:tr>
              <a:tr h="269191">
                <a:tc rowSpan="2">
                  <a:txBody>
                    <a:bodyPr/>
                    <a:lstStyle/>
                    <a:p>
                      <a:pPr latinLnBrk="1"/>
                      <a:endParaRPr lang="ko-KR" altLang="en-US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200" b="1" kern="12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청소년건강행태온라인조사</a:t>
                      </a:r>
                      <a:r>
                        <a:rPr lang="ko-KR" alt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1" kern="12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연구집</a:t>
                      </a:r>
                      <a:endParaRPr lang="ko-KR" altLang="en-US" sz="12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2017</a:t>
                      </a:r>
                      <a:endParaRPr lang="ko-KR" altLang="en-US" sz="1200" b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077564"/>
                  </a:ext>
                </a:extLst>
              </a:tr>
              <a:tr h="26919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ko-KR" altLang="en-US" sz="1200" b="1" kern="1200" dirty="0" err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마부작침</a:t>
                      </a:r>
                      <a:r>
                        <a:rPr lang="en-US" altLang="ko-KR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] 2014~2016 </a:t>
                      </a:r>
                      <a:r>
                        <a:rPr lang="ko-KR" altLang="en-US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전국 범죄 데이터 조사결과 </a:t>
                      </a:r>
                      <a:endParaRPr lang="ko-KR" altLang="en-US" sz="12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200" b="1" kern="12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  <a:endParaRPr lang="ko-KR" altLang="en-US" sz="1200" b="1" kern="1200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376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273396" y="2974793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□ 참고자료</a:t>
            </a:r>
            <a:endParaRPr lang="ko-KR" altLang="en-US" sz="2400" b="1" dirty="0"/>
          </a:p>
        </p:txBody>
      </p:sp>
      <p:sp>
        <p:nvSpPr>
          <p:cNvPr id="11" name="직사각형 10"/>
          <p:cNvSpPr/>
          <p:nvPr/>
        </p:nvSpPr>
        <p:spPr>
          <a:xfrm>
            <a:off x="397564" y="848066"/>
            <a:ext cx="248479" cy="2385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97563" y="3118486"/>
            <a:ext cx="248479" cy="2385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88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61280" y="2661920"/>
            <a:ext cx="24176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참고 자료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54228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14426" y="381982"/>
            <a:ext cx="111443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데이터 분석 </a:t>
            </a:r>
            <a:r>
              <a:rPr lang="en-US" altLang="ko-KR" sz="2400" b="1" dirty="0" smtClean="0"/>
              <a:t>- </a:t>
            </a:r>
            <a:r>
              <a:rPr lang="ko-KR" altLang="en-US" sz="2400" b="1" dirty="0" smtClean="0"/>
              <a:t>전체와 </a:t>
            </a:r>
            <a:r>
              <a:rPr lang="ko-KR" altLang="en-US" sz="2400" b="1" dirty="0"/>
              <a:t>구역별 현황을 보기 위해 </a:t>
            </a:r>
            <a:r>
              <a:rPr lang="en-US" altLang="ko-KR" sz="2400" b="1" dirty="0"/>
              <a:t>R</a:t>
            </a:r>
            <a:r>
              <a:rPr lang="ko-KR" altLang="en-US" sz="2400" b="1" dirty="0"/>
              <a:t>의 막대 그래프를 사용해서 </a:t>
            </a:r>
            <a:endParaRPr lang="en-US" altLang="ko-KR" sz="2400" b="1" dirty="0" smtClean="0"/>
          </a:p>
          <a:p>
            <a:r>
              <a:rPr lang="en-US" altLang="ko-KR" sz="2400" b="1" dirty="0"/>
              <a:t> </a:t>
            </a:r>
            <a:r>
              <a:rPr lang="en-US" altLang="ko-KR" sz="2400" b="1" dirty="0" smtClean="0"/>
              <a:t>                      </a:t>
            </a:r>
            <a:r>
              <a:rPr lang="ko-KR" altLang="en-US" sz="2400" b="1" dirty="0" smtClean="0"/>
              <a:t>다양한 </a:t>
            </a:r>
            <a:r>
              <a:rPr lang="ko-KR" altLang="en-US" sz="2400" b="1" dirty="0"/>
              <a:t>시각으로 구</a:t>
            </a:r>
            <a:r>
              <a:rPr lang="en-US" altLang="ko-KR" sz="2400" b="1" dirty="0"/>
              <a:t>/</a:t>
            </a:r>
            <a:r>
              <a:rPr lang="ko-KR" altLang="en-US" sz="2400" b="1" dirty="0"/>
              <a:t>지역별 현황 파악</a:t>
            </a:r>
          </a:p>
          <a:p>
            <a:endParaRPr lang="en-US" altLang="ko-KR" sz="24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19" y="1731822"/>
            <a:ext cx="9829800" cy="512480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711440" y="4311160"/>
            <a:ext cx="3403600" cy="254546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5406390" y="2876060"/>
            <a:ext cx="78956" cy="68961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5485346" y="3565670"/>
            <a:ext cx="141841" cy="20574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3026664" y="1914416"/>
            <a:ext cx="1344168" cy="82296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6294090" y="1829104"/>
            <a:ext cx="1344168" cy="82296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9580151" y="1829104"/>
            <a:ext cx="1344168" cy="82296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294090" y="4544872"/>
            <a:ext cx="1344168" cy="82296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022221" y="4486992"/>
            <a:ext cx="1344168" cy="82296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rcRect l="39102" t="12560" r="30128" b="22766"/>
          <a:stretch/>
        </p:blipFill>
        <p:spPr>
          <a:xfrm>
            <a:off x="8552051" y="4479326"/>
            <a:ext cx="1437764" cy="1575550"/>
          </a:xfrm>
          <a:prstGeom prst="rect">
            <a:avLst/>
          </a:prstGeom>
        </p:spPr>
      </p:pic>
      <p:sp>
        <p:nvSpPr>
          <p:cNvPr id="56" name="직사각형 55"/>
          <p:cNvSpPr/>
          <p:nvPr/>
        </p:nvSpPr>
        <p:spPr>
          <a:xfrm>
            <a:off x="2489200" y="4311160"/>
            <a:ext cx="4348480" cy="175832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rcRect t="54157" r="32982"/>
          <a:stretch/>
        </p:blipFill>
        <p:spPr>
          <a:xfrm>
            <a:off x="1107633" y="4229880"/>
            <a:ext cx="6587711" cy="2349349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1239520" y="6461760"/>
            <a:ext cx="1513840" cy="325119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rcRect t="47777"/>
          <a:stretch/>
        </p:blipFill>
        <p:spPr>
          <a:xfrm>
            <a:off x="2423263" y="6562497"/>
            <a:ext cx="4140098" cy="11729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6380481" y="6461759"/>
            <a:ext cx="1513840" cy="368285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753360" y="4234678"/>
            <a:ext cx="1513840" cy="74805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6080760" y="4267472"/>
            <a:ext cx="1513840" cy="748057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실행 단추: 뒤로 또는 이전 3">
            <a:hlinkClick r:id="rId5" action="ppaction://hlinksldjump" highlightClick="1"/>
          </p:cNvPr>
          <p:cNvSpPr/>
          <p:nvPr/>
        </p:nvSpPr>
        <p:spPr>
          <a:xfrm>
            <a:off x="11048531" y="1915464"/>
            <a:ext cx="386080" cy="32512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877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06" y="640080"/>
            <a:ext cx="11830444" cy="570991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484787" y="946632"/>
            <a:ext cx="1576168" cy="1689850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39102" t="12560" r="30128" b="22766"/>
          <a:stretch/>
        </p:blipFill>
        <p:spPr>
          <a:xfrm>
            <a:off x="9531557" y="866599"/>
            <a:ext cx="1437764" cy="1575550"/>
          </a:xfrm>
          <a:prstGeom prst="rect">
            <a:avLst/>
          </a:prstGeom>
        </p:spPr>
      </p:pic>
      <p:sp>
        <p:nvSpPr>
          <p:cNvPr id="9" name="실행 단추: 뒤로 또는 이전 8">
            <a:hlinkClick r:id="rId4" action="ppaction://hlinksldjump" highlightClick="1"/>
          </p:cNvPr>
          <p:cNvSpPr/>
          <p:nvPr/>
        </p:nvSpPr>
        <p:spPr>
          <a:xfrm>
            <a:off x="11048531" y="1915464"/>
            <a:ext cx="386080" cy="325120"/>
          </a:xfrm>
          <a:prstGeom prst="actionButtonBackPrevio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04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/>
        </p:nvSpPr>
        <p:spPr>
          <a:xfrm>
            <a:off x="750092" y="1133584"/>
            <a:ext cx="194155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 </a:t>
            </a:r>
            <a:r>
              <a:rPr lang="ko-K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주제</a:t>
            </a:r>
            <a:endParaRPr dirty="0"/>
          </a:p>
        </p:txBody>
      </p:sp>
      <p:sp>
        <p:nvSpPr>
          <p:cNvPr id="100" name="Google Shape;100;p15"/>
          <p:cNvSpPr txBox="1"/>
          <p:nvPr/>
        </p:nvSpPr>
        <p:spPr>
          <a:xfrm>
            <a:off x="925199" y="1677842"/>
            <a:ext cx="10070386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tx1"/>
                </a:solidFill>
              </a:rPr>
              <a:t>임신한 청소년들이 낙태에 이어질 확률이 높아 사회적 이슈가 되고 있는 상황으로, 서울시의 시범사업 가운데 하나인 ‘</a:t>
            </a:r>
            <a:r>
              <a:rPr lang="ko-KR" sz="1800" dirty="0" smtClean="0">
                <a:solidFill>
                  <a:schemeClr val="tx1"/>
                </a:solidFill>
              </a:rPr>
              <a:t>무료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ko-KR" sz="1800" dirty="0" smtClean="0">
                <a:solidFill>
                  <a:schemeClr val="tx1"/>
                </a:solidFill>
              </a:rPr>
              <a:t>콘돔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ko-KR" sz="1800" dirty="0" smtClean="0">
                <a:solidFill>
                  <a:schemeClr val="tx1"/>
                </a:solidFill>
              </a:rPr>
              <a:t>배포자판기</a:t>
            </a:r>
            <a:r>
              <a:rPr lang="ko-KR" sz="1800" dirty="0">
                <a:solidFill>
                  <a:schemeClr val="tx1"/>
                </a:solidFill>
              </a:rPr>
              <a:t>’에 대하여, 행정구별로 관련 데이터를 분석하여 위치적 </a:t>
            </a:r>
            <a:r>
              <a:rPr lang="ko-KR" sz="1800" dirty="0" err="1">
                <a:solidFill>
                  <a:schemeClr val="tx1"/>
                </a:solidFill>
              </a:rPr>
              <a:t>파급력을</a:t>
            </a:r>
            <a:r>
              <a:rPr lang="ko-KR" sz="1800" dirty="0">
                <a:solidFill>
                  <a:schemeClr val="tx1"/>
                </a:solidFill>
              </a:rPr>
              <a:t> 확인하고, 더욱 최적화된 위치를 </a:t>
            </a:r>
            <a:r>
              <a:rPr lang="ko-KR" sz="1800" dirty="0" smtClean="0">
                <a:solidFill>
                  <a:schemeClr val="tx1"/>
                </a:solidFill>
              </a:rPr>
              <a:t>분석한다.</a:t>
            </a:r>
            <a:endParaRPr lang="en-US" altLang="ko-KR" sz="1800" dirty="0" smtClean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smtClean="0">
                <a:solidFill>
                  <a:schemeClr val="tx1"/>
                </a:solidFill>
              </a:rPr>
              <a:t>서울시 </a:t>
            </a:r>
            <a:r>
              <a:rPr lang="ko-KR" sz="1800" dirty="0" smtClean="0">
                <a:solidFill>
                  <a:schemeClr val="tx1"/>
                </a:solidFill>
              </a:rPr>
              <a:t>행정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</a:rPr>
              <a:t>지역</a:t>
            </a:r>
            <a:r>
              <a:rPr lang="ko-KR" sz="1800" dirty="0" smtClean="0">
                <a:solidFill>
                  <a:schemeClr val="tx1"/>
                </a:solidFill>
              </a:rPr>
              <a:t>구별로 </a:t>
            </a:r>
            <a:r>
              <a:rPr lang="ko-KR" sz="1800" dirty="0">
                <a:solidFill>
                  <a:schemeClr val="tx1"/>
                </a:solidFill>
              </a:rPr>
              <a:t>청소년의 출산. </a:t>
            </a:r>
            <a:r>
              <a:rPr lang="ko-KR" sz="1800" dirty="0" smtClean="0">
                <a:solidFill>
                  <a:schemeClr val="tx1"/>
                </a:solidFill>
              </a:rPr>
              <a:t>영아</a:t>
            </a:r>
            <a:r>
              <a:rPr lang="en-US" altLang="ko-KR" sz="1800" dirty="0" smtClean="0">
                <a:solidFill>
                  <a:schemeClr val="tx1"/>
                </a:solidFill>
              </a:rPr>
              <a:t> </a:t>
            </a:r>
            <a:r>
              <a:rPr lang="ko-KR" sz="1800" dirty="0" smtClean="0">
                <a:solidFill>
                  <a:schemeClr val="tx1"/>
                </a:solidFill>
              </a:rPr>
              <a:t>사망</a:t>
            </a:r>
            <a:r>
              <a:rPr lang="ko-KR" sz="1800" dirty="0">
                <a:solidFill>
                  <a:schemeClr val="tx1"/>
                </a:solidFill>
              </a:rPr>
              <a:t>, 성폭력, 사최적취약계층의 밀집, 주요 상권 및 </a:t>
            </a:r>
            <a:r>
              <a:rPr lang="ko-KR" sz="1800" dirty="0" smtClean="0">
                <a:solidFill>
                  <a:schemeClr val="tx1"/>
                </a:solidFill>
              </a:rPr>
              <a:t>유동요인 </a:t>
            </a:r>
            <a:r>
              <a:rPr lang="ko-KR" sz="1800" dirty="0">
                <a:solidFill>
                  <a:schemeClr val="tx1"/>
                </a:solidFill>
              </a:rPr>
              <a:t>등을 분석하여, 복지사각지대에 놓인 청소년들의 접근성을 재평가하고, 최적의 위치를 </a:t>
            </a:r>
            <a:r>
              <a:rPr lang="ko-KR" sz="1800" dirty="0" smtClean="0">
                <a:solidFill>
                  <a:schemeClr val="tx1"/>
                </a:solidFill>
              </a:rPr>
              <a:t>산정한다</a:t>
            </a:r>
            <a:r>
              <a:rPr lang="en-US" altLang="ko-KR" sz="1800" dirty="0" smtClean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1323" y="1245146"/>
            <a:ext cx="248479" cy="2385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oogle Shape;116;p17"/>
          <p:cNvGrpSpPr/>
          <p:nvPr/>
        </p:nvGrpSpPr>
        <p:grpSpPr>
          <a:xfrm>
            <a:off x="-3496" y="18355"/>
            <a:ext cx="5663515" cy="680868"/>
            <a:chOff x="-31489" y="18355"/>
            <a:chExt cx="3392285" cy="680868"/>
          </a:xfrm>
        </p:grpSpPr>
        <p:cxnSp>
          <p:nvCxnSpPr>
            <p:cNvPr id="11" name="Google Shape;117;p17"/>
            <p:cNvCxnSpPr/>
            <p:nvPr/>
          </p:nvCxnSpPr>
          <p:spPr>
            <a:xfrm flipV="1">
              <a:off x="-31489" y="664686"/>
              <a:ext cx="3302157" cy="34537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" name="Google Shape;119;p17"/>
            <p:cNvSpPr txBox="1"/>
            <p:nvPr/>
          </p:nvSpPr>
          <p:spPr>
            <a:xfrm>
              <a:off x="74762" y="18355"/>
              <a:ext cx="3286034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  <a:sym typeface="Arial"/>
                </a:rPr>
                <a:t>01. 프로젝트 개요</a:t>
              </a:r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계획서</a:t>
              </a:r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endPara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R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515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/>
        </p:nvSpPr>
        <p:spPr>
          <a:xfrm>
            <a:off x="778702" y="1134309"/>
            <a:ext cx="308610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 err="1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분석배경</a:t>
            </a:r>
            <a:r>
              <a:rPr lang="ko-K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(필요성)</a:t>
            </a:r>
            <a:endParaRPr sz="2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925199" y="1633360"/>
            <a:ext cx="9733702" cy="3739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50000"/>
              </a:lnSpc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ko-KR" dirty="0"/>
              <a:t>임신한 청소년들의 높은 </a:t>
            </a:r>
            <a:r>
              <a:rPr lang="ko-KR" dirty="0" err="1"/>
              <a:t>낙태율이</a:t>
            </a:r>
            <a:r>
              <a:rPr lang="ko-KR" dirty="0"/>
              <a:t> 사회적 문제로 </a:t>
            </a:r>
            <a:r>
              <a:rPr lang="ko-KR" dirty="0" smtClean="0"/>
              <a:t>대두</a:t>
            </a:r>
            <a:endParaRPr dirty="0"/>
          </a:p>
          <a:p>
            <a:pPr marL="447675" indent="-268288">
              <a:buFont typeface="Arial" panose="020B0604020202020204" pitchFamily="34" charset="0"/>
              <a:buChar char="•"/>
            </a:pPr>
            <a:r>
              <a:rPr lang="ko-KR" sz="1600" dirty="0" err="1"/>
              <a:t>성관계시</a:t>
            </a:r>
            <a:r>
              <a:rPr lang="ko-KR" sz="1600" dirty="0"/>
              <a:t> 피임 </a:t>
            </a:r>
            <a:r>
              <a:rPr lang="ko-KR" sz="1600" dirty="0" err="1" smtClean="0"/>
              <a:t>실천율</a:t>
            </a:r>
            <a:r>
              <a:rPr lang="ko-KR" altLang="en-US" sz="1600" dirty="0" smtClean="0"/>
              <a:t>▼</a:t>
            </a:r>
            <a:r>
              <a:rPr lang="ko-KR" sz="1600" dirty="0" smtClean="0"/>
              <a:t> </a:t>
            </a:r>
            <a:r>
              <a:rPr lang="ko-KR" sz="1600" dirty="0"/>
              <a:t>성관계 </a:t>
            </a:r>
            <a:r>
              <a:rPr lang="ko-KR" sz="1600" dirty="0" err="1" smtClean="0"/>
              <a:t>경험비율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▲</a:t>
            </a:r>
            <a:r>
              <a:rPr lang="ko-KR" sz="1600" dirty="0" smtClean="0"/>
              <a:t> </a:t>
            </a:r>
            <a:r>
              <a:rPr lang="ko-KR" sz="1600" dirty="0"/>
              <a:t>첫 경험 </a:t>
            </a:r>
            <a:r>
              <a:rPr lang="ko-KR" sz="1600" dirty="0" smtClean="0"/>
              <a:t>나이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▼</a:t>
            </a:r>
            <a:r>
              <a:rPr lang="ko-KR" sz="1600" dirty="0" smtClean="0"/>
              <a:t> </a:t>
            </a:r>
            <a:r>
              <a:rPr lang="ko-KR" sz="1600" dirty="0"/>
              <a:t>청소년 가운데 원치 않는 </a:t>
            </a:r>
            <a:r>
              <a:rPr lang="ko-KR" sz="1600" dirty="0" smtClean="0"/>
              <a:t>임신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▲</a:t>
            </a:r>
            <a:endParaRPr lang="en-US" altLang="ko-KR" dirty="0"/>
          </a:p>
          <a:p>
            <a:pPr marL="447675" indent="-268288"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청소년의 </a:t>
            </a:r>
            <a:r>
              <a:rPr lang="ko-KR" altLang="en-US" sz="1600" dirty="0" err="1" smtClean="0"/>
              <a:t>피임권</a:t>
            </a:r>
            <a:r>
              <a:rPr lang="ko-KR" altLang="en-US" sz="1600" dirty="0" smtClean="0"/>
              <a:t> 침해 </a:t>
            </a:r>
            <a:endParaRPr sz="1600" dirty="0"/>
          </a:p>
          <a:p>
            <a:endParaRPr dirty="0"/>
          </a:p>
          <a:p>
            <a:r>
              <a:rPr lang="ko-KR" dirty="0" smtClean="0"/>
              <a:t>서울시는 </a:t>
            </a:r>
            <a:r>
              <a:rPr lang="ko-KR" dirty="0"/>
              <a:t>‘인권정책 기본 계획(2018~2022)’에 “청소년에게 콘돔을 지급하는 방안을 포함하여, 최근 학교, </a:t>
            </a:r>
            <a:r>
              <a:rPr lang="ko-KR" dirty="0" smtClean="0"/>
              <a:t>보건소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등을</a:t>
            </a:r>
            <a:r>
              <a:rPr lang="ko-KR" dirty="0" smtClean="0"/>
              <a:t> </a:t>
            </a:r>
            <a:r>
              <a:rPr lang="ko-KR" dirty="0"/>
              <a:t>중심으로 콘돔자판기를 보급, 시범 운영하고 있으나, 그 실효성이 미비할 것으로 보임. </a:t>
            </a:r>
            <a:endParaRPr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sz="1600" dirty="0"/>
              <a:t>주변을 </a:t>
            </a:r>
            <a:r>
              <a:rPr lang="ko-KR" sz="1600" dirty="0"/>
              <a:t>지나치게 인식하는 청소년들의 정서를 고려하면, 공공장소에 놓인 콘돔자판기의 사용률이 저조할 것으로 보이며, 성인들의 무분별한 사용으로 이어질 수 있음</a:t>
            </a:r>
            <a:r>
              <a:rPr lang="ko-KR" sz="1600" dirty="0"/>
              <a:t>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552092" y="2530110"/>
            <a:ext cx="2927839" cy="31859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200" dirty="0"/>
              <a:t>일반 시중에서 피임기구를 구하기에 </a:t>
            </a:r>
            <a:endParaRPr lang="en-US" altLang="ko-KR" sz="1200" dirty="0" smtClean="0"/>
          </a:p>
          <a:p>
            <a:pPr algn="ctr"/>
            <a:r>
              <a:rPr lang="ko-KR" altLang="ko-KR" sz="1200" dirty="0" smtClean="0"/>
              <a:t>제약사항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多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7338041" y="2530110"/>
            <a:ext cx="2992921" cy="31859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ko-KR" sz="1100" dirty="0"/>
              <a:t>청소년들의 자발적이고 </a:t>
            </a:r>
            <a:endParaRPr lang="en-US" altLang="ko-KR" sz="1100" dirty="0"/>
          </a:p>
          <a:p>
            <a:pPr algn="ctr"/>
            <a:r>
              <a:rPr lang="ko-KR" altLang="ko-KR" sz="1100" dirty="0" smtClean="0"/>
              <a:t>적극적인 </a:t>
            </a:r>
            <a:r>
              <a:rPr lang="ko-KR" altLang="ko-KR" sz="1100" dirty="0"/>
              <a:t>피임 참여가 원활하지 않음.</a:t>
            </a:r>
            <a:endParaRPr lang="ko-KR" altLang="en-US" sz="1100" dirty="0"/>
          </a:p>
        </p:txBody>
      </p:sp>
      <p:cxnSp>
        <p:nvCxnSpPr>
          <p:cNvPr id="4" name="직선 화살표 연결선 3"/>
          <p:cNvCxnSpPr>
            <a:stCxn id="2" idx="3"/>
            <a:endCxn id="10" idx="1"/>
          </p:cNvCxnSpPr>
          <p:nvPr/>
        </p:nvCxnSpPr>
        <p:spPr>
          <a:xfrm>
            <a:off x="6479931" y="2689409"/>
            <a:ext cx="858110" cy="0"/>
          </a:xfrm>
          <a:prstGeom prst="straightConnector1">
            <a:avLst/>
          </a:prstGeom>
          <a:ln w="5715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471323" y="1245871"/>
            <a:ext cx="248479" cy="2385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oogle Shape;116;p17"/>
          <p:cNvGrpSpPr/>
          <p:nvPr/>
        </p:nvGrpSpPr>
        <p:grpSpPr>
          <a:xfrm>
            <a:off x="-3496" y="18355"/>
            <a:ext cx="5663515" cy="680868"/>
            <a:chOff x="-31489" y="18355"/>
            <a:chExt cx="3392285" cy="680868"/>
          </a:xfrm>
        </p:grpSpPr>
        <p:cxnSp>
          <p:nvCxnSpPr>
            <p:cNvPr id="18" name="Google Shape;117;p17"/>
            <p:cNvCxnSpPr/>
            <p:nvPr/>
          </p:nvCxnSpPr>
          <p:spPr>
            <a:xfrm flipV="1">
              <a:off x="-31489" y="664686"/>
              <a:ext cx="3302157" cy="34537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9" name="Google Shape;119;p17"/>
            <p:cNvSpPr txBox="1"/>
            <p:nvPr/>
          </p:nvSpPr>
          <p:spPr>
            <a:xfrm>
              <a:off x="74762" y="18355"/>
              <a:ext cx="3286034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  <a:sym typeface="Arial"/>
                </a:rPr>
                <a:t>01. 프로젝트 개요</a:t>
              </a:r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계획서</a:t>
              </a:r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endPara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R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706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/>
        </p:nvSpPr>
        <p:spPr>
          <a:xfrm>
            <a:off x="925199" y="1633360"/>
            <a:ext cx="9733702" cy="3000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50000"/>
              </a:lnSpc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ko-KR" dirty="0" smtClean="0"/>
              <a:t>콘돔</a:t>
            </a:r>
            <a:r>
              <a:rPr lang="en-US" altLang="ko-KR" dirty="0" smtClean="0"/>
              <a:t> </a:t>
            </a:r>
            <a:r>
              <a:rPr lang="ko-KR" dirty="0" smtClean="0"/>
              <a:t>자판기 사업효과를 극대화하기 위하여, </a:t>
            </a:r>
            <a:r>
              <a:rPr lang="ko-KR" dirty="0" smtClean="0"/>
              <a:t>구별로 </a:t>
            </a:r>
            <a:r>
              <a:rPr lang="ko-KR" altLang="en-US" dirty="0" smtClean="0"/>
              <a:t>강력</a:t>
            </a:r>
            <a:r>
              <a:rPr lang="ko-KR" dirty="0" smtClean="0"/>
              <a:t>범죄</a:t>
            </a:r>
            <a:r>
              <a:rPr lang="en-US" altLang="ko-KR" dirty="0" smtClean="0"/>
              <a:t>, 100</a:t>
            </a:r>
            <a:r>
              <a:rPr lang="ko-KR" dirty="0" smtClean="0"/>
              <a:t>자살 </a:t>
            </a:r>
            <a:r>
              <a:rPr lang="ko-KR" dirty="0" smtClean="0"/>
              <a:t>및 각종 심리적 데이터를 추가 분석하면 보다 심층적인 평가도 가능할 것으로 보임.</a:t>
            </a:r>
            <a:endParaRPr dirty="0" smtClean="0"/>
          </a:p>
          <a:p>
            <a:endParaRPr dirty="0" smtClean="0"/>
          </a:p>
          <a:p>
            <a:r>
              <a:rPr lang="ko-KR" dirty="0" smtClean="0"/>
              <a:t>따라서 현 시범 운행중인 콘돔 자판기의 최적 입지를 재평가 할 필요가 있음. </a:t>
            </a:r>
            <a:endParaRPr dirty="0" smtClean="0"/>
          </a:p>
          <a:p>
            <a:endParaRPr dirty="0" smtClean="0">
              <a:latin typeface="HYGothic-Extra" panose="02030600000101010101" pitchFamily="18" charset="-127"/>
              <a:ea typeface="HYGothic-Extra" panose="02030600000101010101" pitchFamily="18" charset="-127"/>
            </a:endParaRPr>
          </a:p>
          <a:p>
            <a:r>
              <a:rPr lang="ko-KR" dirty="0" smtClean="0"/>
              <a:t>이후, 여러 환경적 변화를 고려하여, 콘돔 자판기의 사용 실태 및 효과를 모니터링하고, 여러 요인에 대한 주기적인 재평가가 바람직하다고 판단됨.</a:t>
            </a:r>
            <a:endParaRPr dirty="0"/>
          </a:p>
        </p:txBody>
      </p:sp>
      <p:grpSp>
        <p:nvGrpSpPr>
          <p:cNvPr id="8" name="Google Shape;116;p17"/>
          <p:cNvGrpSpPr/>
          <p:nvPr/>
        </p:nvGrpSpPr>
        <p:grpSpPr>
          <a:xfrm>
            <a:off x="-3496" y="18355"/>
            <a:ext cx="5663515" cy="680868"/>
            <a:chOff x="-31489" y="18355"/>
            <a:chExt cx="3392285" cy="680868"/>
          </a:xfrm>
        </p:grpSpPr>
        <p:cxnSp>
          <p:nvCxnSpPr>
            <p:cNvPr id="9" name="Google Shape;117;p17"/>
            <p:cNvCxnSpPr/>
            <p:nvPr/>
          </p:nvCxnSpPr>
          <p:spPr>
            <a:xfrm flipV="1">
              <a:off x="-31489" y="664686"/>
              <a:ext cx="3302157" cy="34537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" name="Google Shape;119;p17"/>
            <p:cNvSpPr txBox="1"/>
            <p:nvPr/>
          </p:nvSpPr>
          <p:spPr>
            <a:xfrm>
              <a:off x="74762" y="18355"/>
              <a:ext cx="3286034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  <a:sym typeface="Arial"/>
                </a:rPr>
                <a:t>01. 프로젝트 개요</a:t>
              </a:r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계획서</a:t>
              </a:r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endPara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R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650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7"/>
          <p:cNvGrpSpPr/>
          <p:nvPr/>
        </p:nvGrpSpPr>
        <p:grpSpPr>
          <a:xfrm>
            <a:off x="-3496" y="18355"/>
            <a:ext cx="5663515" cy="680868"/>
            <a:chOff x="-31489" y="18355"/>
            <a:chExt cx="3392285" cy="680868"/>
          </a:xfrm>
        </p:grpSpPr>
        <p:cxnSp>
          <p:nvCxnSpPr>
            <p:cNvPr id="117" name="Google Shape;117;p17"/>
            <p:cNvCxnSpPr/>
            <p:nvPr/>
          </p:nvCxnSpPr>
          <p:spPr>
            <a:xfrm flipV="1">
              <a:off x="-31489" y="664686"/>
              <a:ext cx="3302157" cy="34537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19" name="Google Shape;119;p17"/>
            <p:cNvSpPr txBox="1"/>
            <p:nvPr/>
          </p:nvSpPr>
          <p:spPr>
            <a:xfrm>
              <a:off x="74762" y="18355"/>
              <a:ext cx="3286034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  <a:sym typeface="Arial"/>
                </a:rPr>
                <a:t>01. 프로젝트 개요</a:t>
              </a:r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</a:t>
              </a:r>
              <a:r>
                <a:rPr lang="ko-KR" altLang="en-US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계획서</a:t>
              </a:r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)</a:t>
              </a:r>
              <a:endParaRPr lang="ko-KR" altLang="en-US" sz="36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marR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71323" y="1139734"/>
            <a:ext cx="2259575" cy="461665"/>
            <a:chOff x="471323" y="989259"/>
            <a:chExt cx="2259575" cy="461665"/>
          </a:xfrm>
        </p:grpSpPr>
        <p:sp>
          <p:nvSpPr>
            <p:cNvPr id="121" name="Google Shape;121;p17"/>
            <p:cNvSpPr txBox="1"/>
            <p:nvPr/>
          </p:nvSpPr>
          <p:spPr>
            <a:xfrm>
              <a:off x="898345" y="989259"/>
              <a:ext cx="183255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 err="1" smtClean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분석목적</a:t>
              </a:r>
              <a:endParaRPr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71323" y="1100821"/>
              <a:ext cx="248479" cy="238540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705" y="2369344"/>
            <a:ext cx="7758824" cy="226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0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703385" y="1718347"/>
            <a:ext cx="9513278" cy="4249109"/>
          </a:xfrm>
          <a:custGeom>
            <a:avLst/>
            <a:gdLst>
              <a:gd name="connsiteX0" fmla="*/ 0 w 8909057"/>
              <a:gd name="connsiteY0" fmla="*/ 0 h 4249109"/>
              <a:gd name="connsiteX1" fmla="*/ 8909057 w 8909057"/>
              <a:gd name="connsiteY1" fmla="*/ 0 h 4249109"/>
              <a:gd name="connsiteX2" fmla="*/ 8909057 w 8909057"/>
              <a:gd name="connsiteY2" fmla="*/ 4249109 h 4249109"/>
              <a:gd name="connsiteX3" fmla="*/ 0 w 8909057"/>
              <a:gd name="connsiteY3" fmla="*/ 4249109 h 4249109"/>
              <a:gd name="connsiteX4" fmla="*/ 0 w 8909057"/>
              <a:gd name="connsiteY4" fmla="*/ 0 h 4249109"/>
              <a:gd name="connsiteX0" fmla="*/ 0 w 8915401"/>
              <a:gd name="connsiteY0" fmla="*/ 0 h 4249109"/>
              <a:gd name="connsiteX1" fmla="*/ 8909057 w 8915401"/>
              <a:gd name="connsiteY1" fmla="*/ 0 h 4249109"/>
              <a:gd name="connsiteX2" fmla="*/ 8915401 w 8915401"/>
              <a:gd name="connsiteY2" fmla="*/ 2009591 h 4249109"/>
              <a:gd name="connsiteX3" fmla="*/ 8909057 w 8915401"/>
              <a:gd name="connsiteY3" fmla="*/ 4249109 h 4249109"/>
              <a:gd name="connsiteX4" fmla="*/ 0 w 8915401"/>
              <a:gd name="connsiteY4" fmla="*/ 4249109 h 4249109"/>
              <a:gd name="connsiteX5" fmla="*/ 0 w 8915401"/>
              <a:gd name="connsiteY5" fmla="*/ 0 h 4249109"/>
              <a:gd name="connsiteX0" fmla="*/ 0 w 9513278"/>
              <a:gd name="connsiteY0" fmla="*/ 0 h 4249109"/>
              <a:gd name="connsiteX1" fmla="*/ 8909057 w 9513278"/>
              <a:gd name="connsiteY1" fmla="*/ 0 h 4249109"/>
              <a:gd name="connsiteX2" fmla="*/ 9513278 w 9513278"/>
              <a:gd name="connsiteY2" fmla="*/ 2035968 h 4249109"/>
              <a:gd name="connsiteX3" fmla="*/ 8909057 w 9513278"/>
              <a:gd name="connsiteY3" fmla="*/ 4249109 h 4249109"/>
              <a:gd name="connsiteX4" fmla="*/ 0 w 9513278"/>
              <a:gd name="connsiteY4" fmla="*/ 4249109 h 4249109"/>
              <a:gd name="connsiteX5" fmla="*/ 0 w 9513278"/>
              <a:gd name="connsiteY5" fmla="*/ 0 h 4249109"/>
              <a:gd name="connsiteX0" fmla="*/ 0 w 9513278"/>
              <a:gd name="connsiteY0" fmla="*/ 0 h 4249109"/>
              <a:gd name="connsiteX1" fmla="*/ 8909057 w 9513278"/>
              <a:gd name="connsiteY1" fmla="*/ 0 h 4249109"/>
              <a:gd name="connsiteX2" fmla="*/ 9513278 w 9513278"/>
              <a:gd name="connsiteY2" fmla="*/ 2035968 h 4249109"/>
              <a:gd name="connsiteX3" fmla="*/ 8909057 w 9513278"/>
              <a:gd name="connsiteY3" fmla="*/ 4249109 h 4249109"/>
              <a:gd name="connsiteX4" fmla="*/ 0 w 9513278"/>
              <a:gd name="connsiteY4" fmla="*/ 4249109 h 4249109"/>
              <a:gd name="connsiteX5" fmla="*/ 0 w 9513278"/>
              <a:gd name="connsiteY5" fmla="*/ 0 h 4249109"/>
              <a:gd name="connsiteX0" fmla="*/ 0 w 9513278"/>
              <a:gd name="connsiteY0" fmla="*/ 0 h 4249109"/>
              <a:gd name="connsiteX1" fmla="*/ 8909057 w 9513278"/>
              <a:gd name="connsiteY1" fmla="*/ 0 h 4249109"/>
              <a:gd name="connsiteX2" fmla="*/ 9513278 w 9513278"/>
              <a:gd name="connsiteY2" fmla="*/ 2035968 h 4249109"/>
              <a:gd name="connsiteX3" fmla="*/ 8909057 w 9513278"/>
              <a:gd name="connsiteY3" fmla="*/ 4249109 h 4249109"/>
              <a:gd name="connsiteX4" fmla="*/ 0 w 9513278"/>
              <a:gd name="connsiteY4" fmla="*/ 4249109 h 4249109"/>
              <a:gd name="connsiteX5" fmla="*/ 0 w 9513278"/>
              <a:gd name="connsiteY5" fmla="*/ 0 h 4249109"/>
              <a:gd name="connsiteX0" fmla="*/ 0 w 9513278"/>
              <a:gd name="connsiteY0" fmla="*/ 0 h 4249109"/>
              <a:gd name="connsiteX1" fmla="*/ 8909057 w 9513278"/>
              <a:gd name="connsiteY1" fmla="*/ 0 h 4249109"/>
              <a:gd name="connsiteX2" fmla="*/ 9513278 w 9513278"/>
              <a:gd name="connsiteY2" fmla="*/ 2035968 h 4249109"/>
              <a:gd name="connsiteX3" fmla="*/ 8909057 w 9513278"/>
              <a:gd name="connsiteY3" fmla="*/ 4249109 h 4249109"/>
              <a:gd name="connsiteX4" fmla="*/ 0 w 9513278"/>
              <a:gd name="connsiteY4" fmla="*/ 4249109 h 4249109"/>
              <a:gd name="connsiteX5" fmla="*/ 0 w 9513278"/>
              <a:gd name="connsiteY5" fmla="*/ 0 h 4249109"/>
              <a:gd name="connsiteX0" fmla="*/ 0 w 9513278"/>
              <a:gd name="connsiteY0" fmla="*/ 0 h 4249109"/>
              <a:gd name="connsiteX1" fmla="*/ 8909057 w 9513278"/>
              <a:gd name="connsiteY1" fmla="*/ 0 h 4249109"/>
              <a:gd name="connsiteX2" fmla="*/ 9513278 w 9513278"/>
              <a:gd name="connsiteY2" fmla="*/ 2035968 h 4249109"/>
              <a:gd name="connsiteX3" fmla="*/ 8909057 w 9513278"/>
              <a:gd name="connsiteY3" fmla="*/ 4249109 h 4249109"/>
              <a:gd name="connsiteX4" fmla="*/ 0 w 9513278"/>
              <a:gd name="connsiteY4" fmla="*/ 4249109 h 4249109"/>
              <a:gd name="connsiteX5" fmla="*/ 0 w 9513278"/>
              <a:gd name="connsiteY5" fmla="*/ 0 h 4249109"/>
              <a:gd name="connsiteX0" fmla="*/ 0 w 9513278"/>
              <a:gd name="connsiteY0" fmla="*/ 0 h 4249109"/>
              <a:gd name="connsiteX1" fmla="*/ 8909057 w 9513278"/>
              <a:gd name="connsiteY1" fmla="*/ 0 h 4249109"/>
              <a:gd name="connsiteX2" fmla="*/ 9513278 w 9513278"/>
              <a:gd name="connsiteY2" fmla="*/ 2035968 h 4249109"/>
              <a:gd name="connsiteX3" fmla="*/ 8909057 w 9513278"/>
              <a:gd name="connsiteY3" fmla="*/ 4249109 h 4249109"/>
              <a:gd name="connsiteX4" fmla="*/ 0 w 9513278"/>
              <a:gd name="connsiteY4" fmla="*/ 4249109 h 4249109"/>
              <a:gd name="connsiteX5" fmla="*/ 0 w 9513278"/>
              <a:gd name="connsiteY5" fmla="*/ 0 h 4249109"/>
              <a:gd name="connsiteX0" fmla="*/ 0 w 9513278"/>
              <a:gd name="connsiteY0" fmla="*/ 0 h 4249109"/>
              <a:gd name="connsiteX1" fmla="*/ 8829926 w 9513278"/>
              <a:gd name="connsiteY1" fmla="*/ 8792 h 4249109"/>
              <a:gd name="connsiteX2" fmla="*/ 9513278 w 9513278"/>
              <a:gd name="connsiteY2" fmla="*/ 2035968 h 4249109"/>
              <a:gd name="connsiteX3" fmla="*/ 8909057 w 9513278"/>
              <a:gd name="connsiteY3" fmla="*/ 4249109 h 4249109"/>
              <a:gd name="connsiteX4" fmla="*/ 0 w 9513278"/>
              <a:gd name="connsiteY4" fmla="*/ 4249109 h 4249109"/>
              <a:gd name="connsiteX5" fmla="*/ 0 w 9513278"/>
              <a:gd name="connsiteY5" fmla="*/ 0 h 4249109"/>
              <a:gd name="connsiteX0" fmla="*/ 0 w 9513278"/>
              <a:gd name="connsiteY0" fmla="*/ 0 h 4249109"/>
              <a:gd name="connsiteX1" fmla="*/ 8829926 w 9513278"/>
              <a:gd name="connsiteY1" fmla="*/ 8792 h 4249109"/>
              <a:gd name="connsiteX2" fmla="*/ 9513278 w 9513278"/>
              <a:gd name="connsiteY2" fmla="*/ 2035968 h 4249109"/>
              <a:gd name="connsiteX3" fmla="*/ 8909057 w 9513278"/>
              <a:gd name="connsiteY3" fmla="*/ 4249109 h 4249109"/>
              <a:gd name="connsiteX4" fmla="*/ 0 w 9513278"/>
              <a:gd name="connsiteY4" fmla="*/ 4249109 h 4249109"/>
              <a:gd name="connsiteX5" fmla="*/ 0 w 9513278"/>
              <a:gd name="connsiteY5" fmla="*/ 0 h 424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13278" h="4249109">
                <a:moveTo>
                  <a:pt x="0" y="0"/>
                </a:moveTo>
                <a:lnTo>
                  <a:pt x="8829926" y="8792"/>
                </a:lnTo>
                <a:cubicBezTo>
                  <a:pt x="9069433" y="863295"/>
                  <a:pt x="9300147" y="1418858"/>
                  <a:pt x="9513278" y="2035968"/>
                </a:cubicBezTo>
                <a:cubicBezTo>
                  <a:pt x="9264979" y="2861605"/>
                  <a:pt x="9087018" y="3528981"/>
                  <a:pt x="8909057" y="4249109"/>
                </a:cubicBezTo>
                <a:lnTo>
                  <a:pt x="0" y="424910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구름 33"/>
          <p:cNvSpPr/>
          <p:nvPr/>
        </p:nvSpPr>
        <p:spPr>
          <a:xfrm>
            <a:off x="5346470" y="2619750"/>
            <a:ext cx="4165215" cy="2181648"/>
          </a:xfrm>
          <a:custGeom>
            <a:avLst/>
            <a:gdLst>
              <a:gd name="connsiteX0" fmla="*/ 3900 w 43200"/>
              <a:gd name="connsiteY0" fmla="*/ 14370 h 43200"/>
              <a:gd name="connsiteX1" fmla="*/ 5623 w 43200"/>
              <a:gd name="connsiteY1" fmla="*/ 6907 h 43200"/>
              <a:gd name="connsiteX2" fmla="*/ 14005 w 43200"/>
              <a:gd name="connsiteY2" fmla="*/ 5202 h 43200"/>
              <a:gd name="connsiteX3" fmla="*/ 22456 w 43200"/>
              <a:gd name="connsiteY3" fmla="*/ 3432 h 43200"/>
              <a:gd name="connsiteX4" fmla="*/ 25749 w 43200"/>
              <a:gd name="connsiteY4" fmla="*/ 200 h 43200"/>
              <a:gd name="connsiteX5" fmla="*/ 29833 w 43200"/>
              <a:gd name="connsiteY5" fmla="*/ 2481 h 43200"/>
              <a:gd name="connsiteX6" fmla="*/ 35463 w 43200"/>
              <a:gd name="connsiteY6" fmla="*/ 690 h 43200"/>
              <a:gd name="connsiteX7" fmla="*/ 38318 w 43200"/>
              <a:gd name="connsiteY7" fmla="*/ 5576 h 43200"/>
              <a:gd name="connsiteX8" fmla="*/ 41982 w 43200"/>
              <a:gd name="connsiteY8" fmla="*/ 10318 h 43200"/>
              <a:gd name="connsiteX9" fmla="*/ 41818 w 43200"/>
              <a:gd name="connsiteY9" fmla="*/ 15460 h 43200"/>
              <a:gd name="connsiteX10" fmla="*/ 43016 w 43200"/>
              <a:gd name="connsiteY10" fmla="*/ 23322 h 43200"/>
              <a:gd name="connsiteX11" fmla="*/ 37404 w 43200"/>
              <a:gd name="connsiteY11" fmla="*/ 30204 h 43200"/>
              <a:gd name="connsiteX12" fmla="*/ 35395 w 43200"/>
              <a:gd name="connsiteY12" fmla="*/ 36101 h 43200"/>
              <a:gd name="connsiteX13" fmla="*/ 28555 w 43200"/>
              <a:gd name="connsiteY13" fmla="*/ 36815 h 43200"/>
              <a:gd name="connsiteX14" fmla="*/ 23667 w 43200"/>
              <a:gd name="connsiteY14" fmla="*/ 43106 h 43200"/>
              <a:gd name="connsiteX15" fmla="*/ 16480 w 43200"/>
              <a:gd name="connsiteY15" fmla="*/ 39266 h 43200"/>
              <a:gd name="connsiteX16" fmla="*/ 5804 w 43200"/>
              <a:gd name="connsiteY16" fmla="*/ 35472 h 43200"/>
              <a:gd name="connsiteX17" fmla="*/ 1110 w 43200"/>
              <a:gd name="connsiteY17" fmla="*/ 31250 h 43200"/>
              <a:gd name="connsiteX18" fmla="*/ 2113 w 43200"/>
              <a:gd name="connsiteY18" fmla="*/ 25551 h 43200"/>
              <a:gd name="connsiteX19" fmla="*/ -5 w 43200"/>
              <a:gd name="connsiteY19" fmla="*/ 19704 h 43200"/>
              <a:gd name="connsiteX20" fmla="*/ 3863 w 43200"/>
              <a:gd name="connsiteY20" fmla="*/ 14507 h 43200"/>
              <a:gd name="connsiteX21" fmla="*/ 3900 w 43200"/>
              <a:gd name="connsiteY21" fmla="*/ 14370 h 43200"/>
              <a:gd name="connsiteX0" fmla="*/ 4693 w 43200"/>
              <a:gd name="connsiteY0" fmla="*/ 26177 h 43200"/>
              <a:gd name="connsiteX1" fmla="*/ 2160 w 43200"/>
              <a:gd name="connsiteY1" fmla="*/ 25380 h 43200"/>
              <a:gd name="connsiteX2" fmla="*/ 6928 w 43200"/>
              <a:gd name="connsiteY2" fmla="*/ 34899 h 43200"/>
              <a:gd name="connsiteX3" fmla="*/ 5820 w 43200"/>
              <a:gd name="connsiteY3" fmla="*/ 35280 h 43200"/>
              <a:gd name="connsiteX4" fmla="*/ 16478 w 43200"/>
              <a:gd name="connsiteY4" fmla="*/ 39090 h 43200"/>
              <a:gd name="connsiteX5" fmla="*/ 15810 w 43200"/>
              <a:gd name="connsiteY5" fmla="*/ 37350 h 43200"/>
              <a:gd name="connsiteX6" fmla="*/ 28827 w 43200"/>
              <a:gd name="connsiteY6" fmla="*/ 34751 h 43200"/>
              <a:gd name="connsiteX7" fmla="*/ 28560 w 43200"/>
              <a:gd name="connsiteY7" fmla="*/ 36660 h 43200"/>
              <a:gd name="connsiteX8" fmla="*/ 34129 w 43200"/>
              <a:gd name="connsiteY8" fmla="*/ 22954 h 43200"/>
              <a:gd name="connsiteX9" fmla="*/ 37380 w 43200"/>
              <a:gd name="connsiteY9" fmla="*/ 30090 h 43200"/>
              <a:gd name="connsiteX10" fmla="*/ 41798 w 43200"/>
              <a:gd name="connsiteY10" fmla="*/ 15354 h 43200"/>
              <a:gd name="connsiteX11" fmla="*/ 40350 w 43200"/>
              <a:gd name="connsiteY11" fmla="*/ 18030 h 43200"/>
              <a:gd name="connsiteX12" fmla="*/ 38324 w 43200"/>
              <a:gd name="connsiteY12" fmla="*/ 5426 h 43200"/>
              <a:gd name="connsiteX13" fmla="*/ 38400 w 43200"/>
              <a:gd name="connsiteY13" fmla="*/ 6690 h 43200"/>
              <a:gd name="connsiteX14" fmla="*/ 29078 w 43200"/>
              <a:gd name="connsiteY14" fmla="*/ 3952 h 43200"/>
              <a:gd name="connsiteX15" fmla="*/ 29820 w 43200"/>
              <a:gd name="connsiteY15" fmla="*/ 2340 h 43200"/>
              <a:gd name="connsiteX16" fmla="*/ 22141 w 43200"/>
              <a:gd name="connsiteY16" fmla="*/ 4720 h 43200"/>
              <a:gd name="connsiteX17" fmla="*/ 22500 w 43200"/>
              <a:gd name="connsiteY17" fmla="*/ 3330 h 43200"/>
              <a:gd name="connsiteX18" fmla="*/ 14000 w 43200"/>
              <a:gd name="connsiteY18" fmla="*/ 5192 h 43200"/>
              <a:gd name="connsiteX19" fmla="*/ 15300 w 43200"/>
              <a:gd name="connsiteY19" fmla="*/ 6540 h 43200"/>
              <a:gd name="connsiteX20" fmla="*/ 4127 w 43200"/>
              <a:gd name="connsiteY20" fmla="*/ 15789 h 43200"/>
              <a:gd name="connsiteX21" fmla="*/ 3900 w 43200"/>
              <a:gd name="connsiteY21" fmla="*/ 14370 h 43200"/>
              <a:gd name="connsiteX0" fmla="*/ 3936 w 43256"/>
              <a:gd name="connsiteY0" fmla="*/ 14229 h 43219"/>
              <a:gd name="connsiteX1" fmla="*/ 5659 w 43256"/>
              <a:gd name="connsiteY1" fmla="*/ 6766 h 43219"/>
              <a:gd name="connsiteX2" fmla="*/ 14041 w 43256"/>
              <a:gd name="connsiteY2" fmla="*/ 5061 h 43219"/>
              <a:gd name="connsiteX3" fmla="*/ 22492 w 43256"/>
              <a:gd name="connsiteY3" fmla="*/ 3291 h 43219"/>
              <a:gd name="connsiteX4" fmla="*/ 25785 w 43256"/>
              <a:gd name="connsiteY4" fmla="*/ 59 h 43219"/>
              <a:gd name="connsiteX5" fmla="*/ 29869 w 43256"/>
              <a:gd name="connsiteY5" fmla="*/ 2340 h 43219"/>
              <a:gd name="connsiteX6" fmla="*/ 35499 w 43256"/>
              <a:gd name="connsiteY6" fmla="*/ 549 h 43219"/>
              <a:gd name="connsiteX7" fmla="*/ 38354 w 43256"/>
              <a:gd name="connsiteY7" fmla="*/ 5435 h 43219"/>
              <a:gd name="connsiteX8" fmla="*/ 42018 w 43256"/>
              <a:gd name="connsiteY8" fmla="*/ 10177 h 43219"/>
              <a:gd name="connsiteX9" fmla="*/ 41854 w 43256"/>
              <a:gd name="connsiteY9" fmla="*/ 15319 h 43219"/>
              <a:gd name="connsiteX10" fmla="*/ 43052 w 43256"/>
              <a:gd name="connsiteY10" fmla="*/ 23181 h 43219"/>
              <a:gd name="connsiteX11" fmla="*/ 37440 w 43256"/>
              <a:gd name="connsiteY11" fmla="*/ 30063 h 43219"/>
              <a:gd name="connsiteX12" fmla="*/ 35431 w 43256"/>
              <a:gd name="connsiteY12" fmla="*/ 35960 h 43219"/>
              <a:gd name="connsiteX13" fmla="*/ 32896 w 43256"/>
              <a:gd name="connsiteY13" fmla="*/ 37870 h 43219"/>
              <a:gd name="connsiteX14" fmla="*/ 28591 w 43256"/>
              <a:gd name="connsiteY14" fmla="*/ 36674 h 43219"/>
              <a:gd name="connsiteX15" fmla="*/ 23703 w 43256"/>
              <a:gd name="connsiteY15" fmla="*/ 42965 h 43219"/>
              <a:gd name="connsiteX16" fmla="*/ 16516 w 43256"/>
              <a:gd name="connsiteY16" fmla="*/ 39125 h 43219"/>
              <a:gd name="connsiteX17" fmla="*/ 5840 w 43256"/>
              <a:gd name="connsiteY17" fmla="*/ 35331 h 43219"/>
              <a:gd name="connsiteX18" fmla="*/ 1146 w 43256"/>
              <a:gd name="connsiteY18" fmla="*/ 31109 h 43219"/>
              <a:gd name="connsiteX19" fmla="*/ 2149 w 43256"/>
              <a:gd name="connsiteY19" fmla="*/ 25410 h 43219"/>
              <a:gd name="connsiteX20" fmla="*/ 31 w 43256"/>
              <a:gd name="connsiteY20" fmla="*/ 19563 h 43219"/>
              <a:gd name="connsiteX21" fmla="*/ 3899 w 43256"/>
              <a:gd name="connsiteY21" fmla="*/ 14366 h 43219"/>
              <a:gd name="connsiteX22" fmla="*/ 3936 w 43256"/>
              <a:gd name="connsiteY22" fmla="*/ 14229 h 43219"/>
              <a:gd name="connsiteX0" fmla="*/ 4729 w 43256"/>
              <a:gd name="connsiteY0" fmla="*/ 26036 h 43219"/>
              <a:gd name="connsiteX1" fmla="*/ 2196 w 43256"/>
              <a:gd name="connsiteY1" fmla="*/ 25239 h 43219"/>
              <a:gd name="connsiteX2" fmla="*/ 6964 w 43256"/>
              <a:gd name="connsiteY2" fmla="*/ 34758 h 43219"/>
              <a:gd name="connsiteX3" fmla="*/ 5856 w 43256"/>
              <a:gd name="connsiteY3" fmla="*/ 35139 h 43219"/>
              <a:gd name="connsiteX4" fmla="*/ 16514 w 43256"/>
              <a:gd name="connsiteY4" fmla="*/ 38949 h 43219"/>
              <a:gd name="connsiteX5" fmla="*/ 15846 w 43256"/>
              <a:gd name="connsiteY5" fmla="*/ 37209 h 43219"/>
              <a:gd name="connsiteX6" fmla="*/ 28863 w 43256"/>
              <a:gd name="connsiteY6" fmla="*/ 34610 h 43219"/>
              <a:gd name="connsiteX7" fmla="*/ 28596 w 43256"/>
              <a:gd name="connsiteY7" fmla="*/ 36519 h 43219"/>
              <a:gd name="connsiteX8" fmla="*/ 34165 w 43256"/>
              <a:gd name="connsiteY8" fmla="*/ 22813 h 43219"/>
              <a:gd name="connsiteX9" fmla="*/ 37416 w 43256"/>
              <a:gd name="connsiteY9" fmla="*/ 29949 h 43219"/>
              <a:gd name="connsiteX10" fmla="*/ 41834 w 43256"/>
              <a:gd name="connsiteY10" fmla="*/ 15213 h 43219"/>
              <a:gd name="connsiteX11" fmla="*/ 40386 w 43256"/>
              <a:gd name="connsiteY11" fmla="*/ 17889 h 43219"/>
              <a:gd name="connsiteX12" fmla="*/ 38360 w 43256"/>
              <a:gd name="connsiteY12" fmla="*/ 5285 h 43219"/>
              <a:gd name="connsiteX13" fmla="*/ 38436 w 43256"/>
              <a:gd name="connsiteY13" fmla="*/ 6549 h 43219"/>
              <a:gd name="connsiteX14" fmla="*/ 29114 w 43256"/>
              <a:gd name="connsiteY14" fmla="*/ 3811 h 43219"/>
              <a:gd name="connsiteX15" fmla="*/ 29856 w 43256"/>
              <a:gd name="connsiteY15" fmla="*/ 2199 h 43219"/>
              <a:gd name="connsiteX16" fmla="*/ 22177 w 43256"/>
              <a:gd name="connsiteY16" fmla="*/ 4579 h 43219"/>
              <a:gd name="connsiteX17" fmla="*/ 22536 w 43256"/>
              <a:gd name="connsiteY17" fmla="*/ 3189 h 43219"/>
              <a:gd name="connsiteX18" fmla="*/ 14036 w 43256"/>
              <a:gd name="connsiteY18" fmla="*/ 5051 h 43219"/>
              <a:gd name="connsiteX19" fmla="*/ 15336 w 43256"/>
              <a:gd name="connsiteY19" fmla="*/ 6399 h 43219"/>
              <a:gd name="connsiteX20" fmla="*/ 4163 w 43256"/>
              <a:gd name="connsiteY20" fmla="*/ 15648 h 43219"/>
              <a:gd name="connsiteX21" fmla="*/ 3936 w 43256"/>
              <a:gd name="connsiteY21" fmla="*/ 14229 h 43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3256" h="43219">
                <a:moveTo>
                  <a:pt x="3936" y="14229"/>
                </a:moveTo>
                <a:cubicBezTo>
                  <a:pt x="3665" y="11516"/>
                  <a:pt x="4297" y="8780"/>
                  <a:pt x="5659" y="6766"/>
                </a:cubicBezTo>
                <a:cubicBezTo>
                  <a:pt x="7811" y="3585"/>
                  <a:pt x="11300" y="2876"/>
                  <a:pt x="14041" y="5061"/>
                </a:cubicBezTo>
                <a:cubicBezTo>
                  <a:pt x="15714" y="768"/>
                  <a:pt x="19950" y="-119"/>
                  <a:pt x="22492" y="3291"/>
                </a:cubicBezTo>
                <a:cubicBezTo>
                  <a:pt x="23133" y="1542"/>
                  <a:pt x="24364" y="333"/>
                  <a:pt x="25785" y="59"/>
                </a:cubicBezTo>
                <a:cubicBezTo>
                  <a:pt x="27349" y="-243"/>
                  <a:pt x="28911" y="629"/>
                  <a:pt x="29869" y="2340"/>
                </a:cubicBezTo>
                <a:cubicBezTo>
                  <a:pt x="31251" y="126"/>
                  <a:pt x="33537" y="-601"/>
                  <a:pt x="35499" y="549"/>
                </a:cubicBezTo>
                <a:cubicBezTo>
                  <a:pt x="36994" y="1425"/>
                  <a:pt x="38066" y="3259"/>
                  <a:pt x="38354" y="5435"/>
                </a:cubicBezTo>
                <a:cubicBezTo>
                  <a:pt x="40082" y="6077"/>
                  <a:pt x="41458" y="7857"/>
                  <a:pt x="42018" y="10177"/>
                </a:cubicBezTo>
                <a:cubicBezTo>
                  <a:pt x="42425" y="11861"/>
                  <a:pt x="42367" y="13690"/>
                  <a:pt x="41854" y="15319"/>
                </a:cubicBezTo>
                <a:cubicBezTo>
                  <a:pt x="43115" y="17553"/>
                  <a:pt x="43556" y="20449"/>
                  <a:pt x="43052" y="23181"/>
                </a:cubicBezTo>
                <a:cubicBezTo>
                  <a:pt x="42382" y="26813"/>
                  <a:pt x="40164" y="29533"/>
                  <a:pt x="37440" y="30063"/>
                </a:cubicBezTo>
                <a:cubicBezTo>
                  <a:pt x="37427" y="32330"/>
                  <a:pt x="36188" y="34659"/>
                  <a:pt x="35431" y="35960"/>
                </a:cubicBezTo>
                <a:cubicBezTo>
                  <a:pt x="34674" y="37261"/>
                  <a:pt x="34036" y="37751"/>
                  <a:pt x="32896" y="37870"/>
                </a:cubicBezTo>
                <a:cubicBezTo>
                  <a:pt x="31756" y="37989"/>
                  <a:pt x="30123" y="35825"/>
                  <a:pt x="28591" y="36674"/>
                </a:cubicBezTo>
                <a:cubicBezTo>
                  <a:pt x="27896" y="39807"/>
                  <a:pt x="26035" y="42202"/>
                  <a:pt x="23703" y="42965"/>
                </a:cubicBezTo>
                <a:cubicBezTo>
                  <a:pt x="20955" y="43864"/>
                  <a:pt x="18087" y="42332"/>
                  <a:pt x="16516" y="39125"/>
                </a:cubicBezTo>
                <a:cubicBezTo>
                  <a:pt x="12808" y="42169"/>
                  <a:pt x="7992" y="40458"/>
                  <a:pt x="5840" y="35331"/>
                </a:cubicBezTo>
                <a:cubicBezTo>
                  <a:pt x="3726" y="35668"/>
                  <a:pt x="1741" y="33883"/>
                  <a:pt x="1146" y="31109"/>
                </a:cubicBezTo>
                <a:cubicBezTo>
                  <a:pt x="715" y="29102"/>
                  <a:pt x="1096" y="26936"/>
                  <a:pt x="2149" y="25410"/>
                </a:cubicBezTo>
                <a:cubicBezTo>
                  <a:pt x="655" y="24213"/>
                  <a:pt x="-177" y="21916"/>
                  <a:pt x="31" y="19563"/>
                </a:cubicBezTo>
                <a:cubicBezTo>
                  <a:pt x="275" y="16808"/>
                  <a:pt x="1881" y="14650"/>
                  <a:pt x="3899" y="14366"/>
                </a:cubicBezTo>
                <a:cubicBezTo>
                  <a:pt x="3911" y="14320"/>
                  <a:pt x="3924" y="14275"/>
                  <a:pt x="3936" y="14229"/>
                </a:cubicBezTo>
                <a:close/>
              </a:path>
              <a:path w="43256" h="43219" fill="none" extrusionOk="0">
                <a:moveTo>
                  <a:pt x="4729" y="26036"/>
                </a:moveTo>
                <a:cubicBezTo>
                  <a:pt x="3845" y="26130"/>
                  <a:pt x="2961" y="25852"/>
                  <a:pt x="2196" y="25239"/>
                </a:cubicBezTo>
                <a:moveTo>
                  <a:pt x="6964" y="34758"/>
                </a:moveTo>
                <a:cubicBezTo>
                  <a:pt x="6609" y="34951"/>
                  <a:pt x="6236" y="35079"/>
                  <a:pt x="5856" y="35139"/>
                </a:cubicBezTo>
                <a:moveTo>
                  <a:pt x="16514" y="38949"/>
                </a:moveTo>
                <a:cubicBezTo>
                  <a:pt x="16247" y="38403"/>
                  <a:pt x="16023" y="37820"/>
                  <a:pt x="15846" y="37209"/>
                </a:cubicBezTo>
                <a:moveTo>
                  <a:pt x="28863" y="34610"/>
                </a:moveTo>
                <a:cubicBezTo>
                  <a:pt x="28824" y="35257"/>
                  <a:pt x="28734" y="35897"/>
                  <a:pt x="28596" y="36519"/>
                </a:cubicBezTo>
                <a:moveTo>
                  <a:pt x="34165" y="22813"/>
                </a:moveTo>
                <a:cubicBezTo>
                  <a:pt x="36169" y="24141"/>
                  <a:pt x="37434" y="26917"/>
                  <a:pt x="37416" y="29949"/>
                </a:cubicBezTo>
                <a:moveTo>
                  <a:pt x="41834" y="15213"/>
                </a:moveTo>
                <a:cubicBezTo>
                  <a:pt x="41509" y="16245"/>
                  <a:pt x="41014" y="17161"/>
                  <a:pt x="40386" y="17889"/>
                </a:cubicBezTo>
                <a:moveTo>
                  <a:pt x="38360" y="5285"/>
                </a:moveTo>
                <a:cubicBezTo>
                  <a:pt x="38415" y="5702"/>
                  <a:pt x="38441" y="6125"/>
                  <a:pt x="38436" y="6549"/>
                </a:cubicBezTo>
                <a:moveTo>
                  <a:pt x="29114" y="3811"/>
                </a:moveTo>
                <a:cubicBezTo>
                  <a:pt x="29303" y="3228"/>
                  <a:pt x="29552" y="2685"/>
                  <a:pt x="29856" y="2199"/>
                </a:cubicBezTo>
                <a:moveTo>
                  <a:pt x="22177" y="4579"/>
                </a:moveTo>
                <a:cubicBezTo>
                  <a:pt x="22254" y="4097"/>
                  <a:pt x="22375" y="3630"/>
                  <a:pt x="22536" y="3189"/>
                </a:cubicBezTo>
                <a:moveTo>
                  <a:pt x="14036" y="5051"/>
                </a:moveTo>
                <a:cubicBezTo>
                  <a:pt x="14508" y="5427"/>
                  <a:pt x="14944" y="5880"/>
                  <a:pt x="15336" y="6399"/>
                </a:cubicBezTo>
                <a:moveTo>
                  <a:pt x="4163" y="15648"/>
                </a:moveTo>
                <a:cubicBezTo>
                  <a:pt x="4060" y="15184"/>
                  <a:pt x="3984" y="14710"/>
                  <a:pt x="3936" y="14229"/>
                </a:cubicBezTo>
              </a:path>
            </a:pathLst>
          </a:cu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5580827" cy="646331"/>
            <a:chOff x="-31489" y="18355"/>
            <a:chExt cx="5580827" cy="64633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5734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74762" y="18355"/>
              <a:ext cx="54745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02. </a:t>
              </a:r>
              <a:r>
                <a:rPr lang="ko-KR" altLang="en-US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데이터 분석</a:t>
              </a:r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(Tailoring)</a:t>
              </a:r>
              <a:endPara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14426" y="960684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프로젝트 진행 단계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5604109" y="2746453"/>
            <a:ext cx="1615191" cy="15008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다양한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탐색적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분석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337716" y="3313141"/>
            <a:ext cx="1656622" cy="755880"/>
          </a:xfrm>
          <a:custGeom>
            <a:avLst/>
            <a:gdLst>
              <a:gd name="connsiteX0" fmla="*/ 0 w 1129885"/>
              <a:gd name="connsiteY0" fmla="*/ 0 h 1152304"/>
              <a:gd name="connsiteX1" fmla="*/ 1129885 w 1129885"/>
              <a:gd name="connsiteY1" fmla="*/ 0 h 1152304"/>
              <a:gd name="connsiteX2" fmla="*/ 1129885 w 1129885"/>
              <a:gd name="connsiteY2" fmla="*/ 1152304 h 1152304"/>
              <a:gd name="connsiteX3" fmla="*/ 0 w 1129885"/>
              <a:gd name="connsiteY3" fmla="*/ 1152304 h 1152304"/>
              <a:gd name="connsiteX4" fmla="*/ 0 w 1129885"/>
              <a:gd name="connsiteY4" fmla="*/ 0 h 1152304"/>
              <a:gd name="connsiteX0" fmla="*/ 0 w 1129885"/>
              <a:gd name="connsiteY0" fmla="*/ 0 h 1152304"/>
              <a:gd name="connsiteX1" fmla="*/ 1129885 w 1129885"/>
              <a:gd name="connsiteY1" fmla="*/ 0 h 1152304"/>
              <a:gd name="connsiteX2" fmla="*/ 1129084 w 1129885"/>
              <a:gd name="connsiteY2" fmla="*/ 614084 h 1152304"/>
              <a:gd name="connsiteX3" fmla="*/ 1129885 w 1129885"/>
              <a:gd name="connsiteY3" fmla="*/ 1152304 h 1152304"/>
              <a:gd name="connsiteX4" fmla="*/ 0 w 1129885"/>
              <a:gd name="connsiteY4" fmla="*/ 1152304 h 1152304"/>
              <a:gd name="connsiteX5" fmla="*/ 0 w 1129885"/>
              <a:gd name="connsiteY5" fmla="*/ 0 h 1152304"/>
              <a:gd name="connsiteX0" fmla="*/ 0 w 1551114"/>
              <a:gd name="connsiteY0" fmla="*/ 0 h 1152304"/>
              <a:gd name="connsiteX1" fmla="*/ 1129885 w 1551114"/>
              <a:gd name="connsiteY1" fmla="*/ 0 h 1152304"/>
              <a:gd name="connsiteX2" fmla="*/ 1551114 w 1551114"/>
              <a:gd name="connsiteY2" fmla="*/ 596500 h 1152304"/>
              <a:gd name="connsiteX3" fmla="*/ 1129885 w 1551114"/>
              <a:gd name="connsiteY3" fmla="*/ 1152304 h 1152304"/>
              <a:gd name="connsiteX4" fmla="*/ 0 w 1551114"/>
              <a:gd name="connsiteY4" fmla="*/ 1152304 h 1152304"/>
              <a:gd name="connsiteX5" fmla="*/ 0 w 1551114"/>
              <a:gd name="connsiteY5" fmla="*/ 0 h 1152304"/>
              <a:gd name="connsiteX0" fmla="*/ 0 w 1656622"/>
              <a:gd name="connsiteY0" fmla="*/ 0 h 1152304"/>
              <a:gd name="connsiteX1" fmla="*/ 1129885 w 1656622"/>
              <a:gd name="connsiteY1" fmla="*/ 0 h 1152304"/>
              <a:gd name="connsiteX2" fmla="*/ 1656622 w 1656622"/>
              <a:gd name="connsiteY2" fmla="*/ 587707 h 1152304"/>
              <a:gd name="connsiteX3" fmla="*/ 1129885 w 1656622"/>
              <a:gd name="connsiteY3" fmla="*/ 1152304 h 1152304"/>
              <a:gd name="connsiteX4" fmla="*/ 0 w 1656622"/>
              <a:gd name="connsiteY4" fmla="*/ 1152304 h 1152304"/>
              <a:gd name="connsiteX5" fmla="*/ 0 w 1656622"/>
              <a:gd name="connsiteY5" fmla="*/ 0 h 1152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56622" h="1152304">
                <a:moveTo>
                  <a:pt x="0" y="0"/>
                </a:moveTo>
                <a:lnTo>
                  <a:pt x="1129885" y="0"/>
                </a:lnTo>
                <a:lnTo>
                  <a:pt x="1656622" y="587707"/>
                </a:lnTo>
                <a:lnTo>
                  <a:pt x="1129885" y="1152304"/>
                </a:lnTo>
                <a:lnTo>
                  <a:pt x="0" y="115230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</a:t>
            </a:r>
            <a:r>
              <a:rPr lang="ko-KR" altLang="en-US" dirty="0" smtClean="0">
                <a:solidFill>
                  <a:schemeClr val="tx1"/>
                </a:solidFill>
              </a:rPr>
              <a:t>전처리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512775" y="2949403"/>
            <a:ext cx="1742985" cy="1642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solidFill>
                  <a:schemeClr val="tx1"/>
                </a:solidFill>
              </a:rPr>
              <a:t>Bigdata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프로그램 기반 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</a:t>
            </a:r>
            <a:r>
              <a:rPr lang="ko-KR" altLang="en-US" dirty="0" smtClean="0">
                <a:solidFill>
                  <a:schemeClr val="tx1"/>
                </a:solidFill>
              </a:rPr>
              <a:t>정제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타원 4"/>
          <p:cNvSpPr/>
          <p:nvPr/>
        </p:nvSpPr>
        <p:spPr>
          <a:xfrm>
            <a:off x="6436923" y="4960809"/>
            <a:ext cx="1967421" cy="479969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가설 </a:t>
            </a:r>
            <a:r>
              <a:rPr lang="en-US" altLang="ko-KR" sz="1100" b="1" dirty="0">
                <a:solidFill>
                  <a:schemeClr val="tx1"/>
                </a:solidFill>
              </a:rPr>
              <a:t>No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cxnSp>
        <p:nvCxnSpPr>
          <p:cNvPr id="44" name="구부러진 연결선 43"/>
          <p:cNvCxnSpPr>
            <a:stCxn id="4" idx="0"/>
            <a:endCxn id="25" idx="0"/>
          </p:cNvCxnSpPr>
          <p:nvPr/>
        </p:nvCxnSpPr>
        <p:spPr>
          <a:xfrm rot="16200000" flipH="1">
            <a:off x="7296511" y="1861647"/>
            <a:ext cx="202950" cy="1972563"/>
          </a:xfrm>
          <a:prstGeom prst="curvedConnector3">
            <a:avLst>
              <a:gd name="adj1" fmla="val -112639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구부러진 연결선 46"/>
          <p:cNvCxnSpPr>
            <a:stCxn id="58" idx="2"/>
            <a:endCxn id="4" idx="2"/>
          </p:cNvCxnSpPr>
          <p:nvPr/>
        </p:nvCxnSpPr>
        <p:spPr>
          <a:xfrm rot="5400000" flipH="1">
            <a:off x="6995766" y="3663287"/>
            <a:ext cx="344973" cy="1513095"/>
          </a:xfrm>
          <a:prstGeom prst="curvedConnector3">
            <a:avLst>
              <a:gd name="adj1" fmla="val -66266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9421441" y="3744910"/>
            <a:ext cx="654764" cy="0"/>
          </a:xfrm>
          <a:prstGeom prst="straightConnector1">
            <a:avLst/>
          </a:prstGeom>
          <a:ln w="76200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타원 53"/>
          <p:cNvSpPr/>
          <p:nvPr/>
        </p:nvSpPr>
        <p:spPr>
          <a:xfrm>
            <a:off x="6436923" y="1933921"/>
            <a:ext cx="1967421" cy="550201"/>
          </a:xfrm>
          <a:prstGeom prst="ellipse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solidFill>
                  <a:schemeClr val="tx1"/>
                </a:solidFill>
              </a:rPr>
              <a:t>가설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Yes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70491" y="4014120"/>
            <a:ext cx="214908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현상과 문제 인식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가설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설정</a:t>
            </a:r>
          </a:p>
          <a:p>
            <a:pPr algn="ctr"/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70491" y="5474620"/>
            <a:ext cx="845486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spc="300" dirty="0">
                <a:solidFill>
                  <a:schemeClr val="bg1">
                    <a:lumMod val="50000"/>
                  </a:schemeClr>
                </a:solidFill>
              </a:rPr>
              <a:t>문헌자료조사 </a:t>
            </a:r>
            <a:r>
              <a:rPr lang="ko-KR" altLang="en-US" sz="1400" spc="300" dirty="0" smtClean="0">
                <a:solidFill>
                  <a:schemeClr val="bg1">
                    <a:lumMod val="50000"/>
                  </a:schemeClr>
                </a:solidFill>
              </a:rPr>
              <a:t>병행</a:t>
            </a:r>
            <a:endParaRPr lang="en-US" altLang="ko-KR" sz="1400" spc="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65947" y="1050502"/>
            <a:ext cx="248479" cy="2385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970492" y="3313140"/>
            <a:ext cx="2211621" cy="700980"/>
          </a:xfrm>
          <a:custGeom>
            <a:avLst/>
            <a:gdLst>
              <a:gd name="connsiteX0" fmla="*/ 0 w 1734590"/>
              <a:gd name="connsiteY0" fmla="*/ 0 h 700980"/>
              <a:gd name="connsiteX1" fmla="*/ 1734590 w 1734590"/>
              <a:gd name="connsiteY1" fmla="*/ 0 h 700980"/>
              <a:gd name="connsiteX2" fmla="*/ 1734590 w 1734590"/>
              <a:gd name="connsiteY2" fmla="*/ 700980 h 700980"/>
              <a:gd name="connsiteX3" fmla="*/ 0 w 1734590"/>
              <a:gd name="connsiteY3" fmla="*/ 700980 h 700980"/>
              <a:gd name="connsiteX4" fmla="*/ 0 w 1734590"/>
              <a:gd name="connsiteY4" fmla="*/ 0 h 700980"/>
              <a:gd name="connsiteX0" fmla="*/ 0 w 1880894"/>
              <a:gd name="connsiteY0" fmla="*/ 0 h 700980"/>
              <a:gd name="connsiteX1" fmla="*/ 1734590 w 1880894"/>
              <a:gd name="connsiteY1" fmla="*/ 0 h 700980"/>
              <a:gd name="connsiteX2" fmla="*/ 1734590 w 1880894"/>
              <a:gd name="connsiteY2" fmla="*/ 700980 h 700980"/>
              <a:gd name="connsiteX3" fmla="*/ 0 w 1880894"/>
              <a:gd name="connsiteY3" fmla="*/ 700980 h 700980"/>
              <a:gd name="connsiteX4" fmla="*/ 0 w 1880894"/>
              <a:gd name="connsiteY4" fmla="*/ 0 h 700980"/>
              <a:gd name="connsiteX0" fmla="*/ 0 w 1936289"/>
              <a:gd name="connsiteY0" fmla="*/ 0 h 700980"/>
              <a:gd name="connsiteX1" fmla="*/ 1734590 w 1936289"/>
              <a:gd name="connsiteY1" fmla="*/ 0 h 700980"/>
              <a:gd name="connsiteX2" fmla="*/ 1734590 w 1936289"/>
              <a:gd name="connsiteY2" fmla="*/ 700980 h 700980"/>
              <a:gd name="connsiteX3" fmla="*/ 0 w 1936289"/>
              <a:gd name="connsiteY3" fmla="*/ 700980 h 700980"/>
              <a:gd name="connsiteX4" fmla="*/ 0 w 1936289"/>
              <a:gd name="connsiteY4" fmla="*/ 0 h 700980"/>
              <a:gd name="connsiteX0" fmla="*/ 0 w 1969457"/>
              <a:gd name="connsiteY0" fmla="*/ 0 h 700980"/>
              <a:gd name="connsiteX1" fmla="*/ 1734590 w 1969457"/>
              <a:gd name="connsiteY1" fmla="*/ 0 h 700980"/>
              <a:gd name="connsiteX2" fmla="*/ 1734590 w 1969457"/>
              <a:gd name="connsiteY2" fmla="*/ 700980 h 700980"/>
              <a:gd name="connsiteX3" fmla="*/ 0 w 1969457"/>
              <a:gd name="connsiteY3" fmla="*/ 700980 h 700980"/>
              <a:gd name="connsiteX4" fmla="*/ 0 w 1969457"/>
              <a:gd name="connsiteY4" fmla="*/ 0 h 700980"/>
              <a:gd name="connsiteX0" fmla="*/ 0 w 1980494"/>
              <a:gd name="connsiteY0" fmla="*/ 0 h 700980"/>
              <a:gd name="connsiteX1" fmla="*/ 1734590 w 1980494"/>
              <a:gd name="connsiteY1" fmla="*/ 0 h 700980"/>
              <a:gd name="connsiteX2" fmla="*/ 1967781 w 1980494"/>
              <a:gd name="connsiteY2" fmla="*/ 368844 h 700980"/>
              <a:gd name="connsiteX3" fmla="*/ 1734590 w 1980494"/>
              <a:gd name="connsiteY3" fmla="*/ 700980 h 700980"/>
              <a:gd name="connsiteX4" fmla="*/ 0 w 1980494"/>
              <a:gd name="connsiteY4" fmla="*/ 700980 h 700980"/>
              <a:gd name="connsiteX5" fmla="*/ 0 w 1980494"/>
              <a:gd name="connsiteY5" fmla="*/ 0 h 700980"/>
              <a:gd name="connsiteX0" fmla="*/ 0 w 2095797"/>
              <a:gd name="connsiteY0" fmla="*/ 0 h 700980"/>
              <a:gd name="connsiteX1" fmla="*/ 1734590 w 2095797"/>
              <a:gd name="connsiteY1" fmla="*/ 0 h 700980"/>
              <a:gd name="connsiteX2" fmla="*/ 2095797 w 2095797"/>
              <a:gd name="connsiteY2" fmla="*/ 368844 h 700980"/>
              <a:gd name="connsiteX3" fmla="*/ 1734590 w 2095797"/>
              <a:gd name="connsiteY3" fmla="*/ 700980 h 700980"/>
              <a:gd name="connsiteX4" fmla="*/ 0 w 2095797"/>
              <a:gd name="connsiteY4" fmla="*/ 700980 h 700980"/>
              <a:gd name="connsiteX5" fmla="*/ 0 w 2095797"/>
              <a:gd name="connsiteY5" fmla="*/ 0 h 700980"/>
              <a:gd name="connsiteX0" fmla="*/ 0 w 2095797"/>
              <a:gd name="connsiteY0" fmla="*/ 0 h 700980"/>
              <a:gd name="connsiteX1" fmla="*/ 1734590 w 2095797"/>
              <a:gd name="connsiteY1" fmla="*/ 0 h 700980"/>
              <a:gd name="connsiteX2" fmla="*/ 2095797 w 2095797"/>
              <a:gd name="connsiteY2" fmla="*/ 368844 h 700980"/>
              <a:gd name="connsiteX3" fmla="*/ 1734590 w 2095797"/>
              <a:gd name="connsiteY3" fmla="*/ 700980 h 700980"/>
              <a:gd name="connsiteX4" fmla="*/ 0 w 2095797"/>
              <a:gd name="connsiteY4" fmla="*/ 700980 h 700980"/>
              <a:gd name="connsiteX5" fmla="*/ 0 w 2095797"/>
              <a:gd name="connsiteY5" fmla="*/ 0 h 700980"/>
              <a:gd name="connsiteX0" fmla="*/ 0 w 2095797"/>
              <a:gd name="connsiteY0" fmla="*/ 0 h 700980"/>
              <a:gd name="connsiteX1" fmla="*/ 1734590 w 2095797"/>
              <a:gd name="connsiteY1" fmla="*/ 0 h 700980"/>
              <a:gd name="connsiteX2" fmla="*/ 2095797 w 2095797"/>
              <a:gd name="connsiteY2" fmla="*/ 368844 h 700980"/>
              <a:gd name="connsiteX3" fmla="*/ 1734590 w 2095797"/>
              <a:gd name="connsiteY3" fmla="*/ 700980 h 700980"/>
              <a:gd name="connsiteX4" fmla="*/ 0 w 2095797"/>
              <a:gd name="connsiteY4" fmla="*/ 700980 h 700980"/>
              <a:gd name="connsiteX5" fmla="*/ 0 w 2095797"/>
              <a:gd name="connsiteY5" fmla="*/ 0 h 700980"/>
              <a:gd name="connsiteX0" fmla="*/ 0 w 2211621"/>
              <a:gd name="connsiteY0" fmla="*/ 0 h 700980"/>
              <a:gd name="connsiteX1" fmla="*/ 1734590 w 2211621"/>
              <a:gd name="connsiteY1" fmla="*/ 0 h 700980"/>
              <a:gd name="connsiteX2" fmla="*/ 2211621 w 2211621"/>
              <a:gd name="connsiteY2" fmla="*/ 368844 h 700980"/>
              <a:gd name="connsiteX3" fmla="*/ 1734590 w 2211621"/>
              <a:gd name="connsiteY3" fmla="*/ 700980 h 700980"/>
              <a:gd name="connsiteX4" fmla="*/ 0 w 2211621"/>
              <a:gd name="connsiteY4" fmla="*/ 700980 h 700980"/>
              <a:gd name="connsiteX5" fmla="*/ 0 w 2211621"/>
              <a:gd name="connsiteY5" fmla="*/ 0 h 700980"/>
              <a:gd name="connsiteX0" fmla="*/ 0 w 2211621"/>
              <a:gd name="connsiteY0" fmla="*/ 0 h 700980"/>
              <a:gd name="connsiteX1" fmla="*/ 1734590 w 2211621"/>
              <a:gd name="connsiteY1" fmla="*/ 0 h 700980"/>
              <a:gd name="connsiteX2" fmla="*/ 2211621 w 2211621"/>
              <a:gd name="connsiteY2" fmla="*/ 368844 h 700980"/>
              <a:gd name="connsiteX3" fmla="*/ 1734590 w 2211621"/>
              <a:gd name="connsiteY3" fmla="*/ 700980 h 700980"/>
              <a:gd name="connsiteX4" fmla="*/ 0 w 2211621"/>
              <a:gd name="connsiteY4" fmla="*/ 700980 h 700980"/>
              <a:gd name="connsiteX5" fmla="*/ 0 w 2211621"/>
              <a:gd name="connsiteY5" fmla="*/ 0 h 700980"/>
              <a:gd name="connsiteX0" fmla="*/ 0 w 2211621"/>
              <a:gd name="connsiteY0" fmla="*/ 0 h 700980"/>
              <a:gd name="connsiteX1" fmla="*/ 1734590 w 2211621"/>
              <a:gd name="connsiteY1" fmla="*/ 0 h 700980"/>
              <a:gd name="connsiteX2" fmla="*/ 2211621 w 2211621"/>
              <a:gd name="connsiteY2" fmla="*/ 368844 h 700980"/>
              <a:gd name="connsiteX3" fmla="*/ 1734590 w 2211621"/>
              <a:gd name="connsiteY3" fmla="*/ 700980 h 700980"/>
              <a:gd name="connsiteX4" fmla="*/ 0 w 2211621"/>
              <a:gd name="connsiteY4" fmla="*/ 700980 h 700980"/>
              <a:gd name="connsiteX5" fmla="*/ 0 w 2211621"/>
              <a:gd name="connsiteY5" fmla="*/ 0 h 700980"/>
              <a:gd name="connsiteX0" fmla="*/ 0 w 2211621"/>
              <a:gd name="connsiteY0" fmla="*/ 0 h 700980"/>
              <a:gd name="connsiteX1" fmla="*/ 1734590 w 2211621"/>
              <a:gd name="connsiteY1" fmla="*/ 0 h 700980"/>
              <a:gd name="connsiteX2" fmla="*/ 2211621 w 2211621"/>
              <a:gd name="connsiteY2" fmla="*/ 368844 h 700980"/>
              <a:gd name="connsiteX3" fmla="*/ 1734590 w 2211621"/>
              <a:gd name="connsiteY3" fmla="*/ 700980 h 700980"/>
              <a:gd name="connsiteX4" fmla="*/ 0 w 2211621"/>
              <a:gd name="connsiteY4" fmla="*/ 700980 h 700980"/>
              <a:gd name="connsiteX5" fmla="*/ 0 w 2211621"/>
              <a:gd name="connsiteY5" fmla="*/ 0 h 700980"/>
              <a:gd name="connsiteX0" fmla="*/ 0 w 2211621"/>
              <a:gd name="connsiteY0" fmla="*/ 0 h 700980"/>
              <a:gd name="connsiteX1" fmla="*/ 1734590 w 2211621"/>
              <a:gd name="connsiteY1" fmla="*/ 0 h 700980"/>
              <a:gd name="connsiteX2" fmla="*/ 2211621 w 2211621"/>
              <a:gd name="connsiteY2" fmla="*/ 368844 h 700980"/>
              <a:gd name="connsiteX3" fmla="*/ 1734590 w 2211621"/>
              <a:gd name="connsiteY3" fmla="*/ 700980 h 700980"/>
              <a:gd name="connsiteX4" fmla="*/ 0 w 2211621"/>
              <a:gd name="connsiteY4" fmla="*/ 700980 h 700980"/>
              <a:gd name="connsiteX5" fmla="*/ 0 w 2211621"/>
              <a:gd name="connsiteY5" fmla="*/ 0 h 700980"/>
              <a:gd name="connsiteX0" fmla="*/ 0 w 2211621"/>
              <a:gd name="connsiteY0" fmla="*/ 0 h 700980"/>
              <a:gd name="connsiteX1" fmla="*/ 1734590 w 2211621"/>
              <a:gd name="connsiteY1" fmla="*/ 0 h 700980"/>
              <a:gd name="connsiteX2" fmla="*/ 2211621 w 2211621"/>
              <a:gd name="connsiteY2" fmla="*/ 368844 h 700980"/>
              <a:gd name="connsiteX3" fmla="*/ 1734590 w 2211621"/>
              <a:gd name="connsiteY3" fmla="*/ 700980 h 700980"/>
              <a:gd name="connsiteX4" fmla="*/ 0 w 2211621"/>
              <a:gd name="connsiteY4" fmla="*/ 700980 h 700980"/>
              <a:gd name="connsiteX5" fmla="*/ 0 w 2211621"/>
              <a:gd name="connsiteY5" fmla="*/ 0 h 700980"/>
              <a:gd name="connsiteX0" fmla="*/ 0 w 2211621"/>
              <a:gd name="connsiteY0" fmla="*/ 0 h 700980"/>
              <a:gd name="connsiteX1" fmla="*/ 1734590 w 2211621"/>
              <a:gd name="connsiteY1" fmla="*/ 0 h 700980"/>
              <a:gd name="connsiteX2" fmla="*/ 2211621 w 2211621"/>
              <a:gd name="connsiteY2" fmla="*/ 368844 h 700980"/>
              <a:gd name="connsiteX3" fmla="*/ 1734590 w 2211621"/>
              <a:gd name="connsiteY3" fmla="*/ 700980 h 700980"/>
              <a:gd name="connsiteX4" fmla="*/ 0 w 2211621"/>
              <a:gd name="connsiteY4" fmla="*/ 700980 h 700980"/>
              <a:gd name="connsiteX5" fmla="*/ 0 w 2211621"/>
              <a:gd name="connsiteY5" fmla="*/ 0 h 700980"/>
              <a:gd name="connsiteX0" fmla="*/ 0 w 2211621"/>
              <a:gd name="connsiteY0" fmla="*/ 0 h 700980"/>
              <a:gd name="connsiteX1" fmla="*/ 1734590 w 2211621"/>
              <a:gd name="connsiteY1" fmla="*/ 0 h 700980"/>
              <a:gd name="connsiteX2" fmla="*/ 2211621 w 2211621"/>
              <a:gd name="connsiteY2" fmla="*/ 368844 h 700980"/>
              <a:gd name="connsiteX3" fmla="*/ 1734590 w 2211621"/>
              <a:gd name="connsiteY3" fmla="*/ 700980 h 700980"/>
              <a:gd name="connsiteX4" fmla="*/ 0 w 2211621"/>
              <a:gd name="connsiteY4" fmla="*/ 700980 h 700980"/>
              <a:gd name="connsiteX5" fmla="*/ 0 w 2211621"/>
              <a:gd name="connsiteY5" fmla="*/ 0 h 700980"/>
              <a:gd name="connsiteX0" fmla="*/ 0 w 2211621"/>
              <a:gd name="connsiteY0" fmla="*/ 0 h 700980"/>
              <a:gd name="connsiteX1" fmla="*/ 1734590 w 2211621"/>
              <a:gd name="connsiteY1" fmla="*/ 0 h 700980"/>
              <a:gd name="connsiteX2" fmla="*/ 2211621 w 2211621"/>
              <a:gd name="connsiteY2" fmla="*/ 368844 h 700980"/>
              <a:gd name="connsiteX3" fmla="*/ 1734590 w 2211621"/>
              <a:gd name="connsiteY3" fmla="*/ 700980 h 700980"/>
              <a:gd name="connsiteX4" fmla="*/ 0 w 2211621"/>
              <a:gd name="connsiteY4" fmla="*/ 700980 h 700980"/>
              <a:gd name="connsiteX5" fmla="*/ 0 w 2211621"/>
              <a:gd name="connsiteY5" fmla="*/ 0 h 70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11621" h="700980">
                <a:moveTo>
                  <a:pt x="0" y="0"/>
                </a:moveTo>
                <a:lnTo>
                  <a:pt x="1734590" y="0"/>
                </a:lnTo>
                <a:cubicBezTo>
                  <a:pt x="1958921" y="183394"/>
                  <a:pt x="1992165" y="184958"/>
                  <a:pt x="2211621" y="368844"/>
                </a:cubicBezTo>
                <a:cubicBezTo>
                  <a:pt x="1986069" y="540538"/>
                  <a:pt x="1958922" y="548088"/>
                  <a:pt x="1734590" y="700980"/>
                </a:cubicBezTo>
                <a:lnTo>
                  <a:pt x="0" y="70098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000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데이터 수집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994496" y="3422690"/>
            <a:ext cx="1264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분석 </a:t>
            </a:r>
            <a:endParaRPr lang="en-US" altLang="ko-KR" dirty="0"/>
          </a:p>
          <a:p>
            <a:pPr algn="ctr"/>
            <a:r>
              <a:rPr lang="ko-KR" altLang="en-US" dirty="0"/>
              <a:t>결과</a:t>
            </a:r>
            <a:endParaRPr lang="en-US" altLang="ko-KR" dirty="0"/>
          </a:p>
        </p:txBody>
      </p:sp>
      <p:sp>
        <p:nvSpPr>
          <p:cNvPr id="58" name="직사각형 57"/>
          <p:cNvSpPr/>
          <p:nvPr/>
        </p:nvSpPr>
        <p:spPr>
          <a:xfrm>
            <a:off x="7609840" y="4095400"/>
            <a:ext cx="629920" cy="4969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96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91" y="1508619"/>
            <a:ext cx="5009566" cy="250523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5580827" cy="1119926"/>
            <a:chOff x="-31489" y="18355"/>
            <a:chExt cx="5580827" cy="1119926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5734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DF828AC-DC57-482C-8E84-4770730E4A5B}"/>
                </a:ext>
              </a:extLst>
            </p:cNvPr>
            <p:cNvGrpSpPr/>
            <p:nvPr/>
          </p:nvGrpSpPr>
          <p:grpSpPr>
            <a:xfrm>
              <a:off x="74762" y="18355"/>
              <a:ext cx="5474576" cy="1119926"/>
              <a:chOff x="565885" y="1076559"/>
              <a:chExt cx="5474576" cy="1119926"/>
            </a:xfrm>
          </p:grpSpPr>
          <p:sp>
            <p:nvSpPr>
              <p:cNvPr id="14" name="TextBox 8">
                <a:extLst>
                  <a:ext uri="{FF2B5EF4-FFF2-40B4-BE49-F238E27FC236}">
                    <a16:creationId xmlns:a16="http://schemas.microsoft.com/office/drawing/2014/main" id="{28F179E7-8C56-439F-8AC4-40FBDCAD1A37}"/>
                  </a:ext>
                </a:extLst>
              </p:cNvPr>
              <p:cNvSpPr txBox="1"/>
              <p:nvPr/>
            </p:nvSpPr>
            <p:spPr>
              <a:xfrm>
                <a:off x="565885" y="1076559"/>
                <a:ext cx="54745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3600" b="1" dirty="0" smtClean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02. </a:t>
                </a:r>
                <a:r>
                  <a:rPr lang="ko-KR" altLang="en-US" sz="3600" b="1" dirty="0" smtClean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데이터 분석</a:t>
                </a:r>
                <a:r>
                  <a:rPr lang="en-US" altLang="ko-KR" sz="3600" b="1" dirty="0" smtClean="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(Tailoring)</a:t>
                </a:r>
                <a:endParaRPr lang="ko-KR" altLang="en-US" sz="3600" b="1" dirty="0"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96569E9A-2F97-4094-B0ED-A8CA0A96BE43}"/>
                  </a:ext>
                </a:extLst>
              </p:cNvPr>
              <p:cNvSpPr/>
              <p:nvPr/>
            </p:nvSpPr>
            <p:spPr>
              <a:xfrm>
                <a:off x="568242" y="1763395"/>
                <a:ext cx="1808379" cy="433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100"/>
              </a:p>
            </p:txBody>
          </p:sp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196530" y="852149"/>
            <a:ext cx="4889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분석 방향 </a:t>
            </a:r>
            <a:r>
              <a:rPr lang="en-US" altLang="ko-KR" sz="2400" b="1" dirty="0" smtClean="0"/>
              <a:t>–</a:t>
            </a:r>
            <a:r>
              <a:rPr lang="ko-KR" altLang="en-US" sz="2400" b="1" dirty="0" smtClean="0"/>
              <a:t>현상 가운데 문제 인식</a:t>
            </a:r>
            <a:endParaRPr lang="ko-KR" altLang="en-US" sz="2400" b="1" dirty="0"/>
          </a:p>
        </p:txBody>
      </p:sp>
      <p:sp>
        <p:nvSpPr>
          <p:cNvPr id="4" name="직사각형 3"/>
          <p:cNvSpPr/>
          <p:nvPr/>
        </p:nvSpPr>
        <p:spPr>
          <a:xfrm>
            <a:off x="6282179" y="1490555"/>
            <a:ext cx="560240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’61~’91, </a:t>
            </a:r>
            <a:r>
              <a:rPr lang="ko-KR" altLang="en-US" dirty="0" smtClean="0"/>
              <a:t>보건이나 </a:t>
            </a:r>
            <a:r>
              <a:rPr lang="ko-KR" altLang="en-US" dirty="0"/>
              <a:t>위생</a:t>
            </a:r>
            <a:r>
              <a:rPr lang="en-US" altLang="ko-KR" dirty="0"/>
              <a:t>, </a:t>
            </a:r>
            <a:r>
              <a:rPr lang="ko-KR" altLang="en-US" dirty="0"/>
              <a:t>주택 등의 </a:t>
            </a:r>
            <a:r>
              <a:rPr lang="ko-KR" altLang="en-US" dirty="0" err="1"/>
              <a:t>사회부문에</a:t>
            </a:r>
            <a:r>
              <a:rPr lang="ko-KR" altLang="en-US" dirty="0"/>
              <a:t> 있어서는 </a:t>
            </a:r>
            <a:r>
              <a:rPr lang="ko-KR" altLang="en-US" dirty="0" smtClean="0"/>
              <a:t>각 </a:t>
            </a:r>
            <a:r>
              <a:rPr lang="ko-KR" altLang="en-US" dirty="0"/>
              <a:t>지표들의 </a:t>
            </a:r>
            <a:r>
              <a:rPr lang="ko-KR" altLang="en-US" dirty="0" smtClean="0"/>
              <a:t>목표치달성에 실패 </a:t>
            </a:r>
            <a:r>
              <a:rPr lang="en-US" altLang="ko-KR" i="1" dirty="0" smtClean="0"/>
              <a:t>(</a:t>
            </a:r>
            <a:r>
              <a:rPr lang="ko-KR" altLang="en-US" i="1" dirty="0" smtClean="0"/>
              <a:t>한국선진화포럼</a:t>
            </a:r>
            <a:r>
              <a:rPr lang="en-US" altLang="ko-KR" i="1" dirty="0" smtClean="0"/>
              <a:t>,</a:t>
            </a:r>
            <a:r>
              <a:rPr lang="ko-KR" altLang="en-US" i="1" dirty="0" smtClean="0"/>
              <a:t> </a:t>
            </a:r>
            <a:r>
              <a:rPr lang="en-US" altLang="ko-KR" i="1" dirty="0" smtClean="0"/>
              <a:t>2015)&lt;1&gt;</a:t>
            </a:r>
          </a:p>
          <a:p>
            <a:pPr lvl="1"/>
            <a:endParaRPr lang="en-US" altLang="ko-KR" i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연간 </a:t>
            </a:r>
            <a:r>
              <a:rPr lang="en-US" altLang="ko-KR" dirty="0" smtClean="0"/>
              <a:t>340,000</a:t>
            </a:r>
            <a:r>
              <a:rPr lang="ko-KR" altLang="en-US" dirty="0" smtClean="0"/>
              <a:t>건의 낙태 수술이 시행되며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출생은 연간 </a:t>
            </a:r>
            <a:r>
              <a:rPr lang="en-US" altLang="ko-KR" dirty="0" smtClean="0"/>
              <a:t>440,000</a:t>
            </a:r>
            <a:r>
              <a:rPr lang="ko-KR" altLang="en-US" dirty="0" smtClean="0"/>
              <a:t>건으로 보고됨 </a:t>
            </a:r>
            <a:r>
              <a:rPr lang="en-US" altLang="ko-KR" i="1" dirty="0" smtClean="0"/>
              <a:t>(Oxford Journal, 2012) &lt;2&gt;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i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2017</a:t>
            </a:r>
            <a:r>
              <a:rPr lang="ko-KR" altLang="en-US" dirty="0"/>
              <a:t>년 </a:t>
            </a:r>
            <a:r>
              <a:rPr lang="ko-KR" altLang="en-US" dirty="0" smtClean="0"/>
              <a:t>서울시내공청회에서 </a:t>
            </a:r>
            <a:r>
              <a:rPr lang="ko-KR" altLang="en-US" dirty="0" smtClean="0"/>
              <a:t>콘돔자판기를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제 </a:t>
            </a:r>
            <a:r>
              <a:rPr lang="en-US" altLang="ko-KR" dirty="0"/>
              <a:t>2</a:t>
            </a:r>
            <a:r>
              <a:rPr lang="ko-KR" altLang="en-US" dirty="0"/>
              <a:t>차 인권 </a:t>
            </a:r>
            <a:r>
              <a:rPr lang="ko-KR" altLang="en-US" dirty="0" smtClean="0"/>
              <a:t>계획</a:t>
            </a:r>
            <a:r>
              <a:rPr lang="en-US" altLang="ko-KR" dirty="0" smtClean="0"/>
              <a:t>(2018~2022)’</a:t>
            </a:r>
            <a:r>
              <a:rPr lang="ko-KR" altLang="en-US" dirty="0" smtClean="0"/>
              <a:t>에 </a:t>
            </a:r>
            <a:r>
              <a:rPr lang="ko-KR" altLang="en-US" dirty="0"/>
              <a:t>넣는 방안 논의</a:t>
            </a:r>
            <a:r>
              <a:rPr lang="en-US" altLang="ko-KR" dirty="0" smtClean="0"/>
              <a:t>. &lt;3&gt;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/>
              <a:t>‘</a:t>
            </a:r>
            <a:r>
              <a:rPr lang="ko-KR" altLang="en-US" dirty="0" err="1"/>
              <a:t>청소년건강행태온라인조사</a:t>
            </a:r>
            <a:r>
              <a:rPr lang="ko-KR" altLang="en-US" dirty="0" err="1" smtClean="0"/>
              <a:t>’에</a:t>
            </a:r>
            <a:r>
              <a:rPr lang="ko-KR" altLang="en-US" dirty="0" smtClean="0"/>
              <a:t> 따르면</a:t>
            </a:r>
            <a:r>
              <a:rPr lang="en-US" altLang="ko-KR" dirty="0" smtClean="0"/>
              <a:t>, 2005</a:t>
            </a:r>
            <a:r>
              <a:rPr lang="ko-KR" altLang="en-US" dirty="0" smtClean="0"/>
              <a:t>년부터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전국 초중고등학교에서의 </a:t>
            </a:r>
            <a:r>
              <a:rPr lang="ko-KR" altLang="en-US" dirty="0"/>
              <a:t>성관계 </a:t>
            </a:r>
            <a:r>
              <a:rPr lang="ko-KR" altLang="en-US" dirty="0" smtClean="0"/>
              <a:t>경험 지속 확대 </a:t>
            </a:r>
            <a:r>
              <a:rPr lang="en-US" altLang="ko-KR" i="1" dirty="0" smtClean="0"/>
              <a:t>(</a:t>
            </a:r>
            <a:r>
              <a:rPr lang="ko-KR" altLang="en-US" i="1" dirty="0" smtClean="0"/>
              <a:t>교육부 </a:t>
            </a:r>
            <a:r>
              <a:rPr lang="ko-KR" altLang="en-US" i="1" dirty="0"/>
              <a:t>보건복지부 질병관리본부</a:t>
            </a:r>
            <a:r>
              <a:rPr lang="en-US" altLang="ko-KR" i="1" dirty="0"/>
              <a:t>, </a:t>
            </a:r>
            <a:r>
              <a:rPr lang="en-US" altLang="ko-KR" i="1" dirty="0" smtClean="0"/>
              <a:t>2017)</a:t>
            </a:r>
            <a:endParaRPr lang="en-US" altLang="ko-KR" dirty="0" smtClean="0"/>
          </a:p>
        </p:txBody>
      </p:sp>
      <p:cxnSp>
        <p:nvCxnSpPr>
          <p:cNvPr id="6" name="직선 연결선 5"/>
          <p:cNvCxnSpPr/>
          <p:nvPr/>
        </p:nvCxnSpPr>
        <p:spPr>
          <a:xfrm>
            <a:off x="102755" y="6126480"/>
            <a:ext cx="1165236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1978" y="6164327"/>
            <a:ext cx="101904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/>
              <a:t>청와대 경제수석실이 발주한 용역연구프로젝트 결과물로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최종 보고서 </a:t>
            </a:r>
            <a:r>
              <a:rPr lang="en-US" altLang="ko-KR" sz="1000" dirty="0"/>
              <a:t>『</a:t>
            </a:r>
            <a:r>
              <a:rPr lang="ko-KR" altLang="en-US" sz="1000" dirty="0"/>
              <a:t>한민국 </a:t>
            </a:r>
            <a:r>
              <a:rPr lang="ko-KR" altLang="en-US" sz="1000" dirty="0" err="1"/>
              <a:t>경제발</a:t>
            </a:r>
            <a:r>
              <a:rPr lang="ko-KR" altLang="en-US" sz="1000" dirty="0"/>
              <a:t> 경험의 세 간 공유</a:t>
            </a:r>
            <a:r>
              <a:rPr lang="en-US" altLang="ko-KR" sz="1000" dirty="0" smtClean="0"/>
              <a:t>』, </a:t>
            </a:r>
          </a:p>
          <a:p>
            <a:pPr marL="228600" indent="-228600">
              <a:buAutoNum type="arabicPeriod"/>
            </a:pPr>
            <a:r>
              <a:rPr lang="en-US" altLang="ko-KR" sz="1000" dirty="0" err="1"/>
              <a:t>Woong</a:t>
            </a:r>
            <a:r>
              <a:rPr lang="en-US" altLang="ko-KR" sz="1000" dirty="0"/>
              <a:t> </a:t>
            </a:r>
            <a:r>
              <a:rPr lang="en-US" altLang="ko-KR" sz="1000" dirty="0" err="1"/>
              <a:t>Kyu</a:t>
            </a:r>
            <a:r>
              <a:rPr lang="en-US" altLang="ko-KR" sz="1000" dirty="0"/>
              <a:t> Sung; Abortion in South Korea: The Law and the Reality, International Journal of Law, Policy and the Family, Volume 26, Issue 3, 1 December 2012, Pages 278–305, </a:t>
            </a:r>
            <a:r>
              <a:rPr lang="en-US" altLang="ko-KR" sz="1000" dirty="0">
                <a:hlinkClick r:id="rId3"/>
              </a:rPr>
              <a:t>https://</a:t>
            </a:r>
            <a:r>
              <a:rPr lang="en-US" altLang="ko-KR" sz="1000" dirty="0" smtClean="0">
                <a:hlinkClick r:id="rId3"/>
              </a:rPr>
              <a:t>doi.org/10.1093/lawfam/ebs011</a:t>
            </a:r>
            <a:endParaRPr lang="en-US" altLang="ko-KR" sz="1000" dirty="0" smtClean="0"/>
          </a:p>
          <a:p>
            <a:pPr marL="228600" indent="-228600">
              <a:buAutoNum type="arabicPeriod"/>
            </a:pPr>
            <a:r>
              <a:rPr lang="ko-KR" altLang="en-US" sz="1000" dirty="0" smtClean="0"/>
              <a:t>제</a:t>
            </a:r>
            <a:r>
              <a:rPr lang="en-US" altLang="ko-KR" sz="1000" dirty="0" smtClean="0"/>
              <a:t>2</a:t>
            </a:r>
            <a:r>
              <a:rPr lang="ko-KR" altLang="en-US" sz="1000" dirty="0" smtClean="0"/>
              <a:t>차 인권 계획서</a:t>
            </a:r>
            <a:r>
              <a:rPr lang="en-US" altLang="ko-KR" sz="1000" dirty="0"/>
              <a:t>(</a:t>
            </a:r>
            <a:r>
              <a:rPr lang="en-US" altLang="ko-KR" sz="1000" dirty="0" smtClean="0"/>
              <a:t>2018~2022) </a:t>
            </a:r>
            <a:r>
              <a:rPr lang="ko-KR" altLang="en-US" sz="1000" dirty="0" smtClean="0"/>
              <a:t>최종안</a:t>
            </a:r>
            <a:r>
              <a:rPr lang="ko-KR" altLang="en-US" sz="1000" dirty="0" smtClean="0"/>
              <a:t>에는 </a:t>
            </a:r>
            <a:r>
              <a:rPr lang="ko-KR" altLang="en-US" sz="1000" dirty="0"/>
              <a:t>포함 안됨</a:t>
            </a:r>
            <a:r>
              <a:rPr lang="en-US" altLang="ko-KR" sz="1000" dirty="0"/>
              <a:t>. </a:t>
            </a:r>
            <a:endParaRPr lang="en-US" altLang="ko-KR" sz="1000" dirty="0" smtClean="0"/>
          </a:p>
          <a:p>
            <a:pPr marL="228600" indent="-228600">
              <a:buAutoNum type="arabicPeriod"/>
            </a:pPr>
            <a:endParaRPr lang="ko-KR" altLang="en-US" sz="1000" dirty="0"/>
          </a:p>
        </p:txBody>
      </p:sp>
      <p:sp>
        <p:nvSpPr>
          <p:cNvPr id="20" name="직사각형 19"/>
          <p:cNvSpPr/>
          <p:nvPr/>
        </p:nvSpPr>
        <p:spPr>
          <a:xfrm>
            <a:off x="39812" y="4177349"/>
            <a:ext cx="596474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1960</a:t>
            </a:r>
            <a:r>
              <a:rPr lang="ko-KR" altLang="en-US" dirty="0"/>
              <a:t>년부터 </a:t>
            </a:r>
            <a:r>
              <a:rPr lang="en-US" altLang="ko-KR" dirty="0"/>
              <a:t>1993</a:t>
            </a:r>
            <a:r>
              <a:rPr lang="ko-KR" altLang="en-US" dirty="0"/>
              <a:t>년까지 약 </a:t>
            </a:r>
            <a:r>
              <a:rPr lang="en-US" altLang="ko-KR" dirty="0"/>
              <a:t>30</a:t>
            </a:r>
            <a:r>
              <a:rPr lang="ko-KR" altLang="en-US" dirty="0"/>
              <a:t>년간 우리나라의 </a:t>
            </a:r>
            <a:r>
              <a:rPr lang="en-US" altLang="ko-KR" dirty="0"/>
              <a:t>15~19</a:t>
            </a:r>
            <a:r>
              <a:rPr lang="ko-KR" altLang="en-US" dirty="0"/>
              <a:t>세 여성의 </a:t>
            </a:r>
            <a:r>
              <a:rPr lang="ko-KR" altLang="en-US" dirty="0" smtClean="0"/>
              <a:t>출산이 급격히 줄어들었으나</a:t>
            </a:r>
            <a:r>
              <a:rPr lang="en-US" altLang="ko-KR" dirty="0" smtClean="0"/>
              <a:t> </a:t>
            </a:r>
            <a:r>
              <a:rPr lang="ko-KR" altLang="en-US" dirty="0"/>
              <a:t>최근 </a:t>
            </a:r>
            <a:r>
              <a:rPr lang="en-US" altLang="ko-KR" dirty="0"/>
              <a:t>15</a:t>
            </a:r>
            <a:r>
              <a:rPr lang="ko-KR" altLang="en-US" dirty="0" smtClean="0"/>
              <a:t>년간 감소폭의 변화가 크지 않음</a:t>
            </a:r>
            <a:r>
              <a:rPr lang="en-US" altLang="ko-KR" dirty="0" smtClean="0"/>
              <a:t> </a:t>
            </a:r>
            <a:r>
              <a:rPr lang="en-US" altLang="ko-KR" i="1" dirty="0"/>
              <a:t>(UNFPA, 2018)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’14., ’15., ’16. 3</a:t>
            </a:r>
            <a:r>
              <a:rPr lang="ko-KR" altLang="en-US" dirty="0"/>
              <a:t>개 년도</a:t>
            </a:r>
            <a:r>
              <a:rPr lang="en-US" altLang="ko-KR" dirty="0"/>
              <a:t> </a:t>
            </a:r>
            <a:r>
              <a:rPr lang="en-US" altLang="ko-KR" dirty="0" smtClean="0"/>
              <a:t>15~19</a:t>
            </a:r>
            <a:r>
              <a:rPr lang="ko-KR" altLang="en-US" dirty="0" smtClean="0"/>
              <a:t>세 출산율은 </a:t>
            </a:r>
            <a:r>
              <a:rPr lang="en-US" altLang="ko-KR" dirty="0"/>
              <a:t>1.7</a:t>
            </a:r>
            <a:r>
              <a:rPr lang="ko-KR" altLang="en-US" dirty="0"/>
              <a:t>로 거의 </a:t>
            </a:r>
            <a:r>
              <a:rPr lang="ko-KR" altLang="en-US" dirty="0" smtClean="0"/>
              <a:t>동일</a:t>
            </a:r>
            <a:r>
              <a:rPr lang="en-US" altLang="ko-KR" dirty="0"/>
              <a:t> </a:t>
            </a:r>
            <a:r>
              <a:rPr lang="en-US" altLang="ko-KR" i="1" dirty="0" smtClean="0"/>
              <a:t>(</a:t>
            </a:r>
            <a:r>
              <a:rPr lang="ko-KR" altLang="en-US" i="1" dirty="0"/>
              <a:t>통계청</a:t>
            </a:r>
            <a:r>
              <a:rPr lang="en-US" altLang="ko-KR" i="1" dirty="0"/>
              <a:t>, 2017)</a:t>
            </a:r>
            <a:r>
              <a:rPr lang="ko-KR" altLang="en-US" dirty="0"/>
              <a:t> </a:t>
            </a:r>
            <a:r>
              <a:rPr lang="en-US" altLang="ko-KR" dirty="0"/>
              <a:t>  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606800" y="3379085"/>
            <a:ext cx="310929" cy="2625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2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02755" y="6126480"/>
            <a:ext cx="1165236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20446" y="1708662"/>
            <a:ext cx="459485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최근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년간 청소년의 출산율이 감소율이 미비한 현상의 </a:t>
            </a:r>
            <a:r>
              <a:rPr lang="ko-KR" altLang="en-US" dirty="0" smtClean="0"/>
              <a:t>원인은 </a:t>
            </a:r>
            <a:r>
              <a:rPr lang="ko-KR" altLang="en-US" b="1" dirty="0" smtClean="0"/>
              <a:t>현 </a:t>
            </a:r>
            <a:r>
              <a:rPr lang="ko-KR" altLang="en-US" b="1" dirty="0" smtClean="0"/>
              <a:t>복지 정책에 분명한 한계</a:t>
            </a:r>
            <a:r>
              <a:rPr lang="ko-KR" altLang="en-US" dirty="0" smtClean="0"/>
              <a:t>가 있기 때문이다</a:t>
            </a:r>
            <a:r>
              <a:rPr lang="en-US" altLang="ko-KR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서울시의 미온적인 청소년 대상 인권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보건 정책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10</a:t>
            </a:r>
            <a:r>
              <a:rPr lang="ko-KR" altLang="en-US" dirty="0" smtClean="0"/>
              <a:t>년 전 성교육 매뉴얼</a:t>
            </a:r>
            <a:r>
              <a:rPr lang="en-US" altLang="ko-KR" dirty="0"/>
              <a:t> </a:t>
            </a:r>
            <a:r>
              <a:rPr lang="ko-KR" altLang="en-US" dirty="0" smtClean="0"/>
              <a:t>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낙태조사연구</a:t>
            </a:r>
            <a:r>
              <a:rPr lang="en-US" altLang="ko-KR" dirty="0" smtClean="0"/>
              <a:t>,</a:t>
            </a:r>
            <a:r>
              <a:rPr lang="ko-KR" altLang="en-US" dirty="0" smtClean="0"/>
              <a:t> 소극적인 </a:t>
            </a:r>
            <a:r>
              <a:rPr lang="ko-KR" altLang="en-US" dirty="0" err="1" smtClean="0"/>
              <a:t>콘돔나눔사업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취약계층 소녀돌봄약국의 미약한 홍보 </a:t>
            </a:r>
            <a:endParaRPr lang="en-US" altLang="ko-KR" dirty="0" smtClean="0"/>
          </a:p>
        </p:txBody>
      </p:sp>
      <p:sp>
        <p:nvSpPr>
          <p:cNvPr id="5" name="오른쪽 화살표 4"/>
          <p:cNvSpPr/>
          <p:nvPr/>
        </p:nvSpPr>
        <p:spPr>
          <a:xfrm>
            <a:off x="5124264" y="1935788"/>
            <a:ext cx="1354703" cy="2912195"/>
          </a:xfrm>
          <a:prstGeom prst="rightArrow">
            <a:avLst>
              <a:gd name="adj1" fmla="val 100000"/>
              <a:gd name="adj2" fmla="val 23846"/>
            </a:avLst>
          </a:prstGeom>
          <a:gradFill flip="none" rotWithShape="1">
            <a:gsLst>
              <a:gs pos="0">
                <a:schemeClr val="bg1"/>
              </a:gs>
              <a:gs pos="46000">
                <a:schemeClr val="accent3">
                  <a:lumMod val="105000"/>
                  <a:satMod val="103000"/>
                  <a:tint val="73000"/>
                </a:schemeClr>
              </a:gs>
              <a:gs pos="100000">
                <a:schemeClr val="accent3">
                  <a:lumMod val="105000"/>
                  <a:satMod val="109000"/>
                  <a:tint val="81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현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정책의 </a:t>
            </a:r>
            <a:r>
              <a:rPr lang="ko-KR" altLang="en-US" dirty="0" smtClean="0">
                <a:solidFill>
                  <a:srgbClr val="FF0000"/>
                </a:solidFill>
              </a:rPr>
              <a:t>보완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algn="ctr"/>
            <a:r>
              <a:rPr lang="ko-KR" altLang="en-US" dirty="0" smtClean="0">
                <a:solidFill>
                  <a:srgbClr val="FF0000"/>
                </a:solidFill>
              </a:rPr>
              <a:t>및 </a:t>
            </a:r>
            <a:r>
              <a:rPr lang="ko-KR" altLang="en-US" dirty="0" smtClean="0">
                <a:solidFill>
                  <a:srgbClr val="FF0000"/>
                </a:solidFill>
              </a:rPr>
              <a:t>개선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76340" y="1646160"/>
            <a:ext cx="54787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b="1" dirty="0" smtClean="0"/>
              <a:t>제안가능성만 보면</a:t>
            </a:r>
            <a:r>
              <a:rPr lang="en-US" altLang="ko-KR" b="1" dirty="0" smtClean="0"/>
              <a:t>, ‘</a:t>
            </a:r>
            <a:r>
              <a:rPr lang="ko-KR" altLang="en-US" b="1" dirty="0" smtClean="0"/>
              <a:t>콘돔 </a:t>
            </a:r>
            <a:r>
              <a:rPr lang="ko-KR" altLang="en-US" b="1" dirty="0" smtClean="0"/>
              <a:t>자판기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안</a:t>
            </a:r>
            <a:r>
              <a:rPr lang="en-US" altLang="ko-KR" b="1" dirty="0" smtClean="0"/>
              <a:t>)’</a:t>
            </a:r>
            <a:r>
              <a:rPr lang="ko-KR" altLang="en-US" b="1" dirty="0" smtClean="0"/>
              <a:t> 의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정책적 효율성을 증대하는 것이 </a:t>
            </a:r>
            <a:r>
              <a:rPr lang="en-US" altLang="ko-KR" b="1" dirty="0" smtClean="0"/>
              <a:t>best</a:t>
            </a:r>
            <a:endParaRPr lang="ko-KR" altLang="en-US" b="1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213659"/>
              </p:ext>
            </p:extLst>
          </p:nvPr>
        </p:nvGraphicFramePr>
        <p:xfrm>
          <a:off x="6873748" y="2433576"/>
          <a:ext cx="4398264" cy="2743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77255">
                  <a:extLst>
                    <a:ext uri="{9D8B030D-6E8A-4147-A177-3AD203B41FA5}">
                      <a16:colId xmlns:a16="http://schemas.microsoft.com/office/drawing/2014/main" val="2547161564"/>
                    </a:ext>
                  </a:extLst>
                </a:gridCol>
                <a:gridCol w="990457">
                  <a:extLst>
                    <a:ext uri="{9D8B030D-6E8A-4147-A177-3AD203B41FA5}">
                      <a16:colId xmlns:a16="http://schemas.microsoft.com/office/drawing/2014/main" val="2356935699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463004486"/>
                    </a:ext>
                  </a:extLst>
                </a:gridCol>
                <a:gridCol w="1114552">
                  <a:extLst>
                    <a:ext uri="{9D8B030D-6E8A-4147-A177-3AD203B41FA5}">
                      <a16:colId xmlns:a16="http://schemas.microsoft.com/office/drawing/2014/main" val="3182262273"/>
                    </a:ext>
                  </a:extLst>
                </a:gridCol>
              </a:tblGrid>
              <a:tr h="466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사업</a:t>
                      </a:r>
                      <a:r>
                        <a:rPr lang="en-US" altLang="ko-KR" sz="1800" dirty="0" smtClean="0"/>
                        <a:t>(</a:t>
                      </a:r>
                      <a:r>
                        <a:rPr lang="ko-KR" altLang="en-US" sz="1800" dirty="0" smtClean="0"/>
                        <a:t>명</a:t>
                      </a:r>
                      <a:r>
                        <a:rPr lang="en-US" altLang="ko-KR" sz="1800" dirty="0" smtClean="0"/>
                        <a:t>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aseline="0" dirty="0" smtClean="0"/>
                        <a:t>제안</a:t>
                      </a:r>
                      <a:endParaRPr lang="en-US" altLang="ko-KR" sz="1600" baseline="0" dirty="0" smtClean="0"/>
                    </a:p>
                    <a:p>
                      <a:pPr latinLnBrk="1"/>
                      <a:r>
                        <a:rPr lang="ko-KR" altLang="en-US" sz="1600" baseline="0" dirty="0" smtClean="0"/>
                        <a:t>가능성</a:t>
                      </a:r>
                      <a:r>
                        <a:rPr lang="en-US" altLang="ko-KR" sz="1600" baseline="0" dirty="0" smtClean="0"/>
                        <a:t>&lt;1&gt;</a:t>
                      </a:r>
                      <a:endParaRPr lang="ko-KR" alt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실시 </a:t>
                      </a:r>
                      <a:endParaRPr lang="en-US" altLang="ko-KR" sz="1800" dirty="0" smtClean="0"/>
                    </a:p>
                    <a:p>
                      <a:pPr latinLnBrk="1"/>
                      <a:r>
                        <a:rPr lang="ko-KR" altLang="en-US" sz="1800" dirty="0" smtClean="0"/>
                        <a:t>연도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효율성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40104"/>
                  </a:ext>
                </a:extLst>
              </a:tr>
              <a:tr h="4663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낙태실태조사연구</a:t>
                      </a:r>
                      <a:endParaRPr lang="en-US" altLang="ko-KR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X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2002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30520"/>
                  </a:ext>
                </a:extLst>
              </a:tr>
              <a:tr h="2331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소녀돌봄약국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X</a:t>
                      </a:r>
                      <a:r>
                        <a:rPr lang="en-US" altLang="ko-KR" sz="1800" baseline="0" dirty="0" smtClean="0"/>
                        <a:t> </a:t>
                      </a:r>
                      <a:endParaRPr lang="ko-KR" altLang="en-US" sz="1800" dirty="0" smtClean="0"/>
                    </a:p>
                    <a:p>
                      <a:pPr latinLnBrk="1"/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2014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△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918552"/>
                  </a:ext>
                </a:extLst>
              </a:tr>
              <a:tr h="23317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콘돔 </a:t>
                      </a:r>
                      <a:r>
                        <a:rPr lang="ko-KR" altLang="en-US" sz="1800" dirty="0" smtClean="0"/>
                        <a:t>자판기</a:t>
                      </a:r>
                      <a:r>
                        <a:rPr lang="en-US" altLang="ko-KR" sz="1800" baseline="0" dirty="0" smtClean="0"/>
                        <a:t>(pilot)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 smtClean="0"/>
                        <a:t>○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2017</a:t>
                      </a:r>
                      <a:endParaRPr lang="ko-KR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 smtClean="0"/>
                        <a:t>-</a:t>
                      </a:r>
                      <a:endParaRPr lang="ko-KR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734603"/>
                  </a:ext>
                </a:extLst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71978" y="6199965"/>
            <a:ext cx="11483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000" dirty="0" smtClean="0"/>
              <a:t>주어진 일주일의 프로젝트 시간</a:t>
            </a:r>
            <a:r>
              <a:rPr lang="en-US" altLang="ko-KR" sz="1000" dirty="0" smtClean="0"/>
              <a:t>(SPRINT)</a:t>
            </a:r>
            <a:r>
              <a:rPr lang="ko-KR" altLang="en-US" sz="1000" dirty="0" smtClean="0"/>
              <a:t> 가운데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어떠한 정책안이 </a:t>
            </a:r>
            <a:r>
              <a:rPr lang="en-US" altLang="ko-KR" sz="1000" dirty="0" err="1" smtClean="0"/>
              <a:t>Bigdata</a:t>
            </a:r>
            <a:r>
              <a:rPr lang="ko-KR" altLang="en-US" sz="1000" dirty="0" smtClean="0"/>
              <a:t>분석 방법을 통하여 개선 및 아이디어 제안을 할 여지가 높은지 비교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낙태실태조사연구는 </a:t>
            </a:r>
            <a:r>
              <a:rPr lang="en-US" altLang="ko-KR" sz="1000" dirty="0" smtClean="0"/>
              <a:t>2017~2018</a:t>
            </a:r>
            <a:r>
              <a:rPr lang="ko-KR" altLang="en-US" sz="1000" dirty="0" smtClean="0"/>
              <a:t> 연구 진행중이며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소녀돌봄약국은</a:t>
            </a:r>
            <a:r>
              <a:rPr lang="en-US" altLang="ko-KR" sz="1000" dirty="0" smtClean="0"/>
              <a:t> </a:t>
            </a:r>
            <a:r>
              <a:rPr lang="en-US" altLang="ko-KR" sz="1000" dirty="0"/>
              <a:t>2</a:t>
            </a:r>
            <a:r>
              <a:rPr lang="en-US" altLang="ko-KR" sz="1000" dirty="0" smtClean="0"/>
              <a:t>5</a:t>
            </a:r>
            <a:r>
              <a:rPr lang="ko-KR" altLang="en-US" sz="1000" dirty="0" smtClean="0"/>
              <a:t>개 </a:t>
            </a:r>
            <a:r>
              <a:rPr lang="ko-KR" altLang="en-US" sz="1000" dirty="0" err="1" smtClean="0"/>
              <a:t>행정구별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250</a:t>
            </a:r>
            <a:r>
              <a:rPr lang="ko-KR" altLang="en-US" sz="1000" dirty="0" smtClean="0"/>
              <a:t>개로 운영하고 있음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이와 달리 콘돔 자판기는 현재 </a:t>
            </a:r>
            <a:r>
              <a:rPr lang="en-US" altLang="ko-KR" sz="1000" dirty="0" smtClean="0"/>
              <a:t>pilot</a:t>
            </a:r>
            <a:r>
              <a:rPr lang="ko-KR" altLang="en-US" sz="1000" dirty="0" smtClean="0"/>
              <a:t>으로 일부 공공기관 및 보건소에서</a:t>
            </a:r>
            <a:r>
              <a:rPr lang="en-US" altLang="ko-KR" sz="1000" dirty="0"/>
              <a:t> </a:t>
            </a:r>
            <a:r>
              <a:rPr lang="ko-KR" altLang="en-US" sz="1000" dirty="0" smtClean="0"/>
              <a:t>소규모</a:t>
            </a:r>
            <a:r>
              <a:rPr lang="en-US" altLang="ko-KR" sz="1000" dirty="0" smtClean="0"/>
              <a:t>(</a:t>
            </a:r>
            <a:r>
              <a:rPr lang="en-US" altLang="ko-KR" sz="1000" dirty="0" smtClean="0"/>
              <a:t>18</a:t>
            </a:r>
            <a:r>
              <a:rPr lang="ko-KR" altLang="en-US" sz="1000" dirty="0" smtClean="0"/>
              <a:t>기준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4</a:t>
            </a:r>
            <a:r>
              <a:rPr lang="ko-KR" altLang="en-US" sz="1000" dirty="0" smtClean="0"/>
              <a:t>개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로 </a:t>
            </a:r>
            <a:r>
              <a:rPr lang="ko-KR" altLang="en-US" sz="1000" dirty="0" smtClean="0"/>
              <a:t>운영되고 있음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 </a:t>
            </a:r>
            <a:endParaRPr lang="ko-KR" altLang="en-US" sz="1000" dirty="0"/>
          </a:p>
        </p:txBody>
      </p:sp>
      <p:sp>
        <p:nvSpPr>
          <p:cNvPr id="10" name="직사각형 9"/>
          <p:cNvSpPr/>
          <p:nvPr/>
        </p:nvSpPr>
        <p:spPr>
          <a:xfrm>
            <a:off x="6873748" y="4572210"/>
            <a:ext cx="4398264" cy="57251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196530" y="852149"/>
            <a:ext cx="3132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/>
              <a:t>분석 방향 </a:t>
            </a:r>
            <a:r>
              <a:rPr lang="en-US" altLang="ko-KR" sz="2400" b="1" dirty="0" smtClean="0"/>
              <a:t>–</a:t>
            </a:r>
            <a:r>
              <a:rPr lang="ko-KR" altLang="en-US" sz="2400" b="1" dirty="0" smtClean="0"/>
              <a:t>가설 도출</a:t>
            </a:r>
            <a:endParaRPr lang="ko-KR" altLang="en-US" sz="2400" b="1" dirty="0"/>
          </a:p>
        </p:txBody>
      </p:sp>
      <p:sp>
        <p:nvSpPr>
          <p:cNvPr id="4" name="실행 단추: 앞으로 또는 다음 3">
            <a:hlinkClick r:id="" action="ppaction://hlinkshowjump?jump=nextslide" highlightClick="1"/>
          </p:cNvPr>
          <p:cNvSpPr/>
          <p:nvPr/>
        </p:nvSpPr>
        <p:spPr>
          <a:xfrm>
            <a:off x="11470511" y="4699322"/>
            <a:ext cx="381965" cy="347240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3496" y="18355"/>
            <a:ext cx="5580827" cy="646331"/>
            <a:chOff x="-31489" y="18355"/>
            <a:chExt cx="5580827" cy="646331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-31489" y="657343"/>
              <a:ext cx="415490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74762" y="18355"/>
              <a:ext cx="54745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02. </a:t>
              </a:r>
              <a:r>
                <a:rPr lang="ko-KR" altLang="en-US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데이터 분석</a:t>
              </a:r>
              <a:r>
                <a:rPr lang="en-US" altLang="ko-KR" sz="3600" b="1" dirty="0" smtClean="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(Tailoring)</a:t>
              </a:r>
              <a:endParaRPr lang="ko-KR" altLang="en-US" sz="3600" b="1" dirty="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42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5154</TotalTime>
  <Words>2266</Words>
  <Application>Microsoft Office PowerPoint</Application>
  <PresentationFormat>와이드스크린</PresentationFormat>
  <Paragraphs>470</Paragraphs>
  <Slides>28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HYGothic-Extra</vt:lpstr>
      <vt:lpstr>HYGothic-Extra</vt:lpstr>
      <vt:lpstr>HY헤드라인M</vt:lpstr>
      <vt:lpstr>Malgun Gothic</vt:lpstr>
      <vt:lpstr>Malgun Gothic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voyager</dc:creator>
  <cp:lastModifiedBy>Windows User</cp:lastModifiedBy>
  <cp:revision>218</cp:revision>
  <dcterms:created xsi:type="dcterms:W3CDTF">2017-12-08T06:06:09Z</dcterms:created>
  <dcterms:modified xsi:type="dcterms:W3CDTF">2018-10-24T12:52:09Z</dcterms:modified>
</cp:coreProperties>
</file>